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4"/>
  </p:notesMasterIdLst>
  <p:sldIdLst>
    <p:sldId id="264" r:id="rId6"/>
    <p:sldId id="272" r:id="rId7"/>
    <p:sldId id="273" r:id="rId8"/>
    <p:sldId id="262" r:id="rId9"/>
    <p:sldId id="261" r:id="rId10"/>
    <p:sldId id="274" r:id="rId11"/>
    <p:sldId id="326" r:id="rId12"/>
    <p:sldId id="276" r:id="rId13"/>
    <p:sldId id="265" r:id="rId14"/>
    <p:sldId id="259" r:id="rId15"/>
    <p:sldId id="269" r:id="rId16"/>
    <p:sldId id="266" r:id="rId17"/>
    <p:sldId id="327" r:id="rId18"/>
    <p:sldId id="277" r:id="rId19"/>
    <p:sldId id="328" r:id="rId20"/>
    <p:sldId id="329" r:id="rId21"/>
    <p:sldId id="268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459" userDrawn="1">
          <p15:clr>
            <a:srgbClr val="A4A3A4"/>
          </p15:clr>
        </p15:guide>
        <p15:guide id="5" pos="7219" userDrawn="1">
          <p15:clr>
            <a:srgbClr val="A4A3A4"/>
          </p15:clr>
        </p15:guide>
        <p15:guide id="6" pos="461" userDrawn="1">
          <p15:clr>
            <a:srgbClr val="A4A3A4"/>
          </p15:clr>
        </p15:guide>
        <p15:guide id="7" orient="horz" pos="38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Messina" initials="BM" lastIdx="1" clrIdx="0">
    <p:extLst>
      <p:ext uri="{19B8F6BF-5375-455C-9EA6-DF929625EA0E}">
        <p15:presenceInfo xmlns:p15="http://schemas.microsoft.com/office/powerpoint/2012/main" userId="S::Brian.Messina@milton-keynes.gov.uk::25b96f46-a4b5-4942-a75b-50ae4eb6fe2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55318D-4273-F821-43D4-374FB10699B1}" v="41" dt="2024-05-20T09:05:13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669" autoAdjust="0"/>
  </p:normalViewPr>
  <p:slideViewPr>
    <p:cSldViewPr snapToGrid="0">
      <p:cViewPr varScale="1">
        <p:scale>
          <a:sx n="54" d="100"/>
          <a:sy n="54" d="100"/>
        </p:scale>
        <p:origin x="1124" y="56"/>
      </p:cViewPr>
      <p:guideLst>
        <p:guide orient="horz" pos="2160"/>
        <p:guide pos="3840"/>
        <p:guide orient="horz" pos="459"/>
        <p:guide pos="7219"/>
        <p:guide pos="461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05081-BFA8-4C7F-B98B-6058D2EEDB5F}" type="datetimeFigureOut">
              <a:t>5/21/2024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4447C-DDD1-40DE-9091-0AE19737587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64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ldrensmentalhealthweek.org.uk/news-and-blogs/2023/february/5-ways-to-support-your-child-to-make-friends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bbc.co.uk/bitesize/articles/znn3pg8" TargetMode="External"/><Relationship Id="rId4" Type="http://schemas.openxmlformats.org/officeDocument/2006/relationships/hyperlink" Target="https://www.youngminds.org.uk/young-person/coping-with-life/friends/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rPr lang="en-GB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155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rPr lang="en-GB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730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Top tips: </a:t>
            </a:r>
            <a:r>
              <a:rPr lang="en-US" dirty="0">
                <a:hlinkClick r:id="rId3"/>
              </a:rPr>
              <a:t>5 ways to support your child to make friends | Children's Mental Health Week (childrensmentalhealthweek.org.uk)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Young minds </a:t>
            </a:r>
            <a:r>
              <a:rPr lang="en-US" dirty="0">
                <a:hlinkClick r:id="rId4"/>
              </a:rPr>
              <a:t>Friends | Tips and Advice about Friendships | </a:t>
            </a:r>
            <a:r>
              <a:rPr lang="en-US" dirty="0" err="1">
                <a:hlinkClick r:id="rId4"/>
              </a:rPr>
              <a:t>YoungMinds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First day nerves – how to prepare </a:t>
            </a:r>
            <a:r>
              <a:rPr lang="en-GB" dirty="0">
                <a:hlinkClick r:id="rId5"/>
              </a:rPr>
              <a:t>First day nerves – how to prepare, keep calm and carry on - BBC Bitesize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403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rPr lang="en-GB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719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rPr lang="en-GB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233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259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453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036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br>
              <a:rPr lang="en-GB" b="0" i="0" dirty="0">
                <a:solidFill>
                  <a:srgbClr val="EEEEEE"/>
                </a:solidFill>
                <a:effectLst/>
                <a:latin typeface="YouTube Noto"/>
              </a:rPr>
            </a:br>
            <a:endParaRPr lang="en-GB" b="0" i="0" dirty="0">
              <a:solidFill>
                <a:srgbClr val="EEEEEE"/>
              </a:solidFill>
              <a:effectLst/>
              <a:latin typeface="YouTube Noto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937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097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78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677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32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321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573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82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+mj-lt"/>
              <a:buAutoNum type="arabicPeriod"/>
            </a:pP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47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58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DAB7-D7F5-4F2A-BF71-7CF95D210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85268C-64C2-4CD9-A901-CDF50F062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F61F-C79E-4C4C-8542-1F6E2270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8A55D-B401-4956-8742-0CC4902CF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79617-A937-4A48-B5E2-B25F12F0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9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E07D4-0907-4B08-BC02-BB262BCF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AD12A-719A-4375-8B24-00FF8CF2E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9DC8B-C87E-48BB-8B12-F59232150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DC551-2BA2-40BC-AFFE-3A5412AEA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7FD97-E9E2-4714-9B63-35C7953D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21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1E3AD-84E3-4AD2-8477-99A446B2A9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BF54B-D7B1-47B8-A40D-C113FF219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ECDC0-CD25-439E-ADF2-7484B0C00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51111-33DB-4EEF-B714-75A23EB6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594D9-9EE8-4307-97B9-A6DAC10AB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63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92D7F-3C79-4833-A3DC-E19C55BB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621C0-E973-43D3-B7CC-0F0CB9A01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C56F7-D9C6-4DAC-BEF2-4716EB05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294B7-90DD-4FEA-A143-605CB9E5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DBB45-FF36-4337-937A-03ADC5CAF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52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F551-5581-4C6F-977C-C855997E4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02BF7-957D-4C15-9FBA-FCB1C0933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94D88-E10E-444D-8DB3-75AC64D2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E055C-B59E-4237-AF15-9EF2E74C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A89AB-07E5-488B-A4D0-B1DDEAB4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45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B602E-E841-4733-8176-B406BFE15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D94C5-2AE2-44E5-8B59-82450DE88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6D4C5-8AD1-45E5-B10E-2F7F809C9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8746B-F02F-429E-B23B-496F10C4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4DD0D-E1D9-4DBB-81C2-A254E535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BBCBC-7AE8-4B12-B737-6489BE38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51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B1E9-50BC-4DF3-AECA-CF53B1C39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AAB20-B7CC-44E2-A698-A58DF2409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9EF2B-3756-4302-B01A-A7549706F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78770-5C21-49C9-9C07-844EA65F3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0B8B2-4EFA-4804-9A62-0B88E9ADFF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02F4B7-59C7-4515-A6CD-94C07EA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1B0AF5-5C78-4ADE-A699-08734BF0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D1F91-F602-4945-8DF5-E7C76B13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83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5E8A0-5B60-4507-97D6-40F1221A9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605D5-61BC-41A8-8201-DC83BAF09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183FD-4FD1-422D-B57A-FE60AA9EC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E7D52-1B3C-4C45-A3B7-59D35737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18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CFEE8-D054-4472-957A-4D4B0E450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A6069-1A7D-41BA-A997-8619B5224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6FEF1-317E-4776-BF2C-435F3F8D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63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2B46C-1A76-43A5-909F-C73F0860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B5CE5-D55E-469A-82D3-7FECF573E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32461-59F5-44B7-A0F7-4B44DD4C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08AA8-8A5D-48D7-9267-249EB5C7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E3FA0-80E0-45F2-B11D-8CCDE2D8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F3623-DBF5-4AC5-8D5B-A600A8F16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35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FAAB0-4536-4F32-81D8-39649C00F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E4CB43-95CB-47C1-AB2B-904786590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8BE3C-12A4-4CA9-AB70-239AB4C9E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B4A4-1249-4B3F-A1DF-8203819D0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5879F-657D-478D-8583-F02774D98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6AE9F-FF48-4A6C-A7A8-3B9E3D4A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80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D3A0FE-2FAA-4DD6-BF13-35EF032A7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B6996-9893-48A0-93E2-56FE8CF52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DCCCB-D152-4CB4-887D-C5D6A7924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A3CBA-28EC-4B3E-AFF9-8E9CDAF9093F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96A76-9A91-4937-98A4-628114AFC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BE155-36A9-4C17-901C-869FA4177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66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ngminds.org.uk/young-person/coping-with-life/friend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acebook.com/MKSEND" TargetMode="External"/><Relationship Id="rId5" Type="http://schemas.openxmlformats.org/officeDocument/2006/relationships/hyperlink" Target="http://www.mksendlocaloffer.co.uk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mksendias.org.uk/referral" TargetMode="External"/><Relationship Id="rId7" Type="http://schemas.openxmlformats.org/officeDocument/2006/relationships/hyperlink" Target="http://www.facebook.com/MKSENDIA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ksendias/" TargetMode="External"/><Relationship Id="rId5" Type="http://schemas.openxmlformats.org/officeDocument/2006/relationships/hyperlink" Target="mailto:contact@mksendias.org.uk" TargetMode="Externa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hesleepcharity.org.uk/information-support/children/children-with-send/" TargetMode="External"/><Relationship Id="rId13" Type="http://schemas.openxmlformats.org/officeDocument/2006/relationships/hyperlink" Target="https://www.tes.com/magazine/archive/five-ways-help-autistic-students-get-settled" TargetMode="External"/><Relationship Id="rId18" Type="http://schemas.openxmlformats.org/officeDocument/2006/relationships/hyperlink" Target="https://www.bbc.co.uk/bitesize/articles/znn3pg8" TargetMode="External"/><Relationship Id="rId3" Type="http://schemas.openxmlformats.org/officeDocument/2006/relationships/hyperlink" Target="https://www.mksendlocaloffer.co.uk/education-and-send/support-school" TargetMode="External"/><Relationship Id="rId21" Type="http://schemas.openxmlformats.org/officeDocument/2006/relationships/hyperlink" Target="https://mksendias.org.uk/" TargetMode="External"/><Relationship Id="rId7" Type="http://schemas.openxmlformats.org/officeDocument/2006/relationships/hyperlink" Target="https://contact.org.uk/help-for-families/workshops-and-events/workshops/#workshops-by-age-group" TargetMode="External"/><Relationship Id="rId12" Type="http://schemas.openxmlformats.org/officeDocument/2006/relationships/hyperlink" Target="https://www.youngminds.org.uk/media/2odjlktz/top-ten-tips-for-parents.pdf" TargetMode="External"/><Relationship Id="rId17" Type="http://schemas.openxmlformats.org/officeDocument/2006/relationships/hyperlink" Target="https://www.compass-uk.org/help-and-support/parents-carers/parents-carers-health/transition-to-secondary-school/" TargetMode="External"/><Relationship Id="rId2" Type="http://schemas.openxmlformats.org/officeDocument/2006/relationships/notesSlide" Target="../notesSlides/notesSlide17.xml"/><Relationship Id="rId16" Type="http://schemas.openxmlformats.org/officeDocument/2006/relationships/hyperlink" Target="https://www.bbc.co.uk/bitesize/tags/zh4wy9q/starting-secondary-school/1" TargetMode="External"/><Relationship Id="rId20" Type="http://schemas.openxmlformats.org/officeDocument/2006/relationships/hyperlink" Target="https://youtu.be/nBV5xSh13tQ?si=qRFw3em-CfYQj-ZK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utism.org.uk/advice-and-guidance/topics/transitions/england/starting-or-switching-school" TargetMode="External"/><Relationship Id="rId11" Type="http://schemas.openxmlformats.org/officeDocument/2006/relationships/hyperlink" Target="https://www.youngminds.org.uk/parent/blog/helping-your-child-manage-the-move-from-primary-to-secondary-school/" TargetMode="External"/><Relationship Id="rId5" Type="http://schemas.openxmlformats.org/officeDocument/2006/relationships/hyperlink" Target="https://www.milton-keynes.gov.uk/libraries" TargetMode="External"/><Relationship Id="rId15" Type="http://schemas.openxmlformats.org/officeDocument/2006/relationships/hyperlink" Target="https://youtu.be/nK1E_XgAWww" TargetMode="External"/><Relationship Id="rId23" Type="http://schemas.openxmlformats.org/officeDocument/2006/relationships/image" Target="../media/image3.png"/><Relationship Id="rId10" Type="http://schemas.openxmlformats.org/officeDocument/2006/relationships/hyperlink" Target="https://www.annafreud.org/resources/schools-and-colleges/moving-up-the-transition-to-secondary-school/" TargetMode="External"/><Relationship Id="rId19" Type="http://schemas.openxmlformats.org/officeDocument/2006/relationships/hyperlink" Target="https://youtu.be/yqkRx6sfMpQ?si=nsPdZy02pnCuDafm" TargetMode="External"/><Relationship Id="rId4" Type="http://schemas.openxmlformats.org/officeDocument/2006/relationships/hyperlink" Target="https://www.milton-keynes.gov.uk/schools-and-lifelong-learning/SEND/send-resources/how-can-i-help-my-child-send-prepare-school" TargetMode="External"/><Relationship Id="rId9" Type="http://schemas.openxmlformats.org/officeDocument/2006/relationships/hyperlink" Target="https://www.scope.org.uk/advice-and-support/help-disabled-child-sleep/" TargetMode="External"/><Relationship Id="rId14" Type="http://schemas.openxmlformats.org/officeDocument/2006/relationships/hyperlink" Target="https://www.childrensmentalhealthweek.org.uk/news-and-blogs/2023/february/5-ways-to-support-your-child-to-make-friends/" TargetMode="External"/><Relationship Id="rId2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gov.uk/government/publications/supporting-pupils-at-school-with-medical-conditions--3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ndti.org.uk/resources/publication/one-page-profile" TargetMode="External"/><Relationship Id="rId4" Type="http://schemas.openxmlformats.org/officeDocument/2006/relationships/hyperlink" Target="https://www.specialneedsjungle.com/top-tips-successful-one-page-profile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hyperlink" Target="http://flickr.com/photos/m0php/289252199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F9ADAF49-3770-42C3-9488-FDFD5A393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905"/>
            <a:ext cx="12192000" cy="6857315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938C7165-2BBC-4FA5-ABF8-BFBB3BEAD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799" y="5863439"/>
            <a:ext cx="2062162" cy="5094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900073" y="222082"/>
            <a:ext cx="10658653" cy="151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GB" sz="27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How to prepare your child with Special Educational Needs to successfully start a new ‘Secondary school’</a:t>
            </a:r>
            <a:endParaRPr lang="en-GB" sz="27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24C04003-A4B7-0BCF-65C8-6AF330BDD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50" y="5526615"/>
            <a:ext cx="1964382" cy="846315"/>
          </a:xfrm>
          <a:prstGeom prst="rect">
            <a:avLst/>
          </a:prstGeom>
        </p:spPr>
      </p:pic>
      <p:pic>
        <p:nvPicPr>
          <p:cNvPr id="5" name="Picture 4" descr="School students in class doing schoolwork">
            <a:extLst>
              <a:ext uri="{FF2B5EF4-FFF2-40B4-BE49-F238E27FC236}">
                <a16:creationId xmlns:a16="http://schemas.microsoft.com/office/drawing/2014/main" id="{88A12661-6419-E9F4-F7C8-61155632B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178" y="3341805"/>
            <a:ext cx="4715194" cy="31426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253948-B293-40AC-E5CE-0C6740101D89}"/>
              </a:ext>
            </a:extLst>
          </p:cNvPr>
          <p:cNvSpPr txBox="1"/>
          <p:nvPr/>
        </p:nvSpPr>
        <p:spPr>
          <a:xfrm>
            <a:off x="4163804" y="2808868"/>
            <a:ext cx="4200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Monday 20</a:t>
            </a:r>
            <a:r>
              <a:rPr lang="en-GB" sz="1600" baseline="300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GB" sz="16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May – MS Teams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E88C2-30C0-71E2-3AF7-1672FDD45CED}"/>
              </a:ext>
            </a:extLst>
          </p:cNvPr>
          <p:cNvSpPr txBox="1"/>
          <p:nvPr/>
        </p:nvSpPr>
        <p:spPr>
          <a:xfrm>
            <a:off x="2590255" y="1897237"/>
            <a:ext cx="7011490" cy="717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GB" b="1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By: Specialist Teaching Team and SENDIAS Service </a:t>
            </a:r>
          </a:p>
        </p:txBody>
      </p:sp>
    </p:spTree>
    <p:extLst>
      <p:ext uri="{BB962C8B-B14F-4D97-AF65-F5344CB8AC3E}">
        <p14:creationId xmlns:p14="http://schemas.microsoft.com/office/powerpoint/2010/main" val="3694246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1E7D837-9850-408D-39B2-AF209F60860E}"/>
              </a:ext>
            </a:extLst>
          </p:cNvPr>
          <p:cNvSpPr/>
          <p:nvPr/>
        </p:nvSpPr>
        <p:spPr>
          <a:xfrm>
            <a:off x="316442" y="1846157"/>
            <a:ext cx="3486714" cy="170095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200" b="1" dirty="0">
                <a:solidFill>
                  <a:srgbClr val="008996"/>
                </a:solidFill>
                <a:latin typeface="Verdana"/>
                <a:ea typeface="Verdana"/>
              </a:rPr>
              <a:t>Reasonable adjustments</a:t>
            </a:r>
            <a:endParaRPr lang="en-US" dirty="0" err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D62760-ED17-D238-2832-AC2B786895F7}"/>
              </a:ext>
            </a:extLst>
          </p:cNvPr>
          <p:cNvSpPr/>
          <p:nvPr/>
        </p:nvSpPr>
        <p:spPr>
          <a:xfrm>
            <a:off x="4345587" y="2256600"/>
            <a:ext cx="3500825" cy="170095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will support look like?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D7553F-8FD0-5149-78C9-65255677E7D4}"/>
              </a:ext>
            </a:extLst>
          </p:cNvPr>
          <p:cNvSpPr/>
          <p:nvPr/>
        </p:nvSpPr>
        <p:spPr>
          <a:xfrm>
            <a:off x="1639965" y="4397187"/>
            <a:ext cx="3500825" cy="164450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Supporting behaviour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C19F7-F2F8-F409-CA1D-6CE9E38180C6}"/>
              </a:ext>
            </a:extLst>
          </p:cNvPr>
          <p:cNvSpPr txBox="1"/>
          <p:nvPr/>
        </p:nvSpPr>
        <p:spPr>
          <a:xfrm>
            <a:off x="2769828" y="639474"/>
            <a:ext cx="687105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Expectations</a:t>
            </a:r>
            <a:endParaRPr lang="en-GB" sz="48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D94A5F-B5EE-F9EC-68E4-B173538B1A35}"/>
              </a:ext>
            </a:extLst>
          </p:cNvPr>
          <p:cNvSpPr/>
          <p:nvPr/>
        </p:nvSpPr>
        <p:spPr>
          <a:xfrm>
            <a:off x="8388843" y="1911415"/>
            <a:ext cx="3627825" cy="167273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to stay in touch with staff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2C4A01-2392-7E41-FDBD-99E1E5036703}"/>
              </a:ext>
            </a:extLst>
          </p:cNvPr>
          <p:cNvSpPr/>
          <p:nvPr/>
        </p:nvSpPr>
        <p:spPr>
          <a:xfrm>
            <a:off x="6736012" y="4397187"/>
            <a:ext cx="3627826" cy="167273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Homework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9C5DC3CC-E353-3484-FF6C-5B825650E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3" name="Picture 2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07E710DD-29E1-F137-CA08-5087BCB59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59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918457" y="192107"/>
            <a:ext cx="10167607" cy="7970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GB"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Friendships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E3D2C-81A4-8461-65E4-3FEF32E50A49}"/>
              </a:ext>
            </a:extLst>
          </p:cNvPr>
          <p:cNvSpPr txBox="1"/>
          <p:nvPr/>
        </p:nvSpPr>
        <p:spPr>
          <a:xfrm>
            <a:off x="465665" y="1151551"/>
            <a:ext cx="11572260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to support your child to make friends</a:t>
            </a:r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Link with other parents to organise get togethers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lt"/>
              </a:rPr>
              <a:t>Practice friendship skills such as listening, sharing, compromising, and negotiating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  <a:latin typeface="Verdana"/>
                <a:ea typeface="Verdana"/>
              </a:rPr>
              <a:t>Help them to gain confidence – to practice social skills </a:t>
            </a:r>
            <a:endParaRPr lang="en-GB" sz="2000" dirty="0">
              <a:solidFill>
                <a:schemeClr val="bg1"/>
              </a:solidFill>
              <a:latin typeface="Verdana"/>
              <a:ea typeface="Verdana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Reassure them that it’s natural for friends to fall out sometimes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Help</a:t>
            </a: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lt"/>
              </a:rPr>
              <a:t> children to think of questions they can use to make connections with friends, such as: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lt"/>
              </a:rPr>
              <a:t>Asking questions about shared interest or hobbies - would you like to play football during break?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Social Scripts</a:t>
            </a:r>
            <a:endParaRPr lang="en-GB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lvl="1"/>
            <a:r>
              <a:rPr lang="en-GB" sz="2400" dirty="0">
                <a:solidFill>
                  <a:schemeClr val="bg1"/>
                </a:solidFill>
                <a:latin typeface="Verdana"/>
                <a:ea typeface="Verdana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Tips and Advice about Friendships - guide for young people by YoungMinds</a:t>
            </a:r>
            <a:endParaRPr lang="en-GB" sz="1100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9148155D-A4E9-8A69-5B64-9A58EC73F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4" name="Picture 3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7F5B138B-CEDE-3ACD-3CB8-88D9300E2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BEF30F-868F-A2ED-9263-F36FD962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709" y="236096"/>
            <a:ext cx="3093789" cy="163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2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1E7D837-9850-408D-39B2-AF209F60860E}"/>
              </a:ext>
            </a:extLst>
          </p:cNvPr>
          <p:cNvSpPr/>
          <p:nvPr/>
        </p:nvSpPr>
        <p:spPr>
          <a:xfrm>
            <a:off x="370558" y="1621936"/>
            <a:ext cx="3670158" cy="17291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works for your child/YP?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A8A8C9-FBED-095B-EBA9-A11ECF64E838}"/>
              </a:ext>
            </a:extLst>
          </p:cNvPr>
          <p:cNvSpPr/>
          <p:nvPr/>
        </p:nvSpPr>
        <p:spPr>
          <a:xfrm>
            <a:off x="370558" y="3906670"/>
            <a:ext cx="3613714" cy="19408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How your child/YP can ask for help</a:t>
            </a:r>
            <a:endParaRPr lang="en-GB" sz="2400" b="1">
              <a:solidFill>
                <a:srgbClr val="00899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D62760-ED17-D238-2832-AC2B786895F7}"/>
              </a:ext>
            </a:extLst>
          </p:cNvPr>
          <p:cNvSpPr/>
          <p:nvPr/>
        </p:nvSpPr>
        <p:spPr>
          <a:xfrm>
            <a:off x="4317364" y="2149733"/>
            <a:ext cx="3571381" cy="172917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Strengths and interests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D7553F-8FD0-5149-78C9-65255677E7D4}"/>
              </a:ext>
            </a:extLst>
          </p:cNvPr>
          <p:cNvSpPr/>
          <p:nvPr/>
        </p:nvSpPr>
        <p:spPr>
          <a:xfrm>
            <a:off x="4303254" y="4444008"/>
            <a:ext cx="3585491" cy="19408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Bedtime routines</a:t>
            </a:r>
            <a:endParaRPr lang="en-GB" sz="2400" b="1">
              <a:solidFill>
                <a:srgbClr val="00899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D94A5F-B5EE-F9EC-68E4-B173538B1A35}"/>
              </a:ext>
            </a:extLst>
          </p:cNvPr>
          <p:cNvSpPr/>
          <p:nvPr/>
        </p:nvSpPr>
        <p:spPr>
          <a:xfrm>
            <a:off x="8306434" y="1651581"/>
            <a:ext cx="3331492" cy="17432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After school routines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05478-13D2-A798-664E-288F4297E58C}"/>
              </a:ext>
            </a:extLst>
          </p:cNvPr>
          <p:cNvSpPr txBox="1"/>
          <p:nvPr/>
        </p:nvSpPr>
        <p:spPr>
          <a:xfrm>
            <a:off x="1758462" y="420046"/>
            <a:ext cx="1001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Social Emotional and Mental Health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78234F-B22E-BC8F-897F-3EC0A93E4B5B}"/>
              </a:ext>
            </a:extLst>
          </p:cNvPr>
          <p:cNvSpPr/>
          <p:nvPr/>
        </p:nvSpPr>
        <p:spPr>
          <a:xfrm>
            <a:off x="8207730" y="3881745"/>
            <a:ext cx="3670158" cy="19408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2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Changes in behaviour- share concerns with school</a:t>
            </a:r>
            <a:endParaRPr lang="en-GB" sz="2200" b="1">
              <a:solidFill>
                <a:srgbClr val="00899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96FBC670-4692-E621-FC54-2874326A8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5" name="Picture 4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562CB7B6-613A-CD64-1F74-80E0DAD38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6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05478-13D2-A798-664E-288F4297E58C}"/>
              </a:ext>
            </a:extLst>
          </p:cNvPr>
          <p:cNvSpPr txBox="1"/>
          <p:nvPr/>
        </p:nvSpPr>
        <p:spPr>
          <a:xfrm>
            <a:off x="400692" y="1714008"/>
            <a:ext cx="6684311" cy="3447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Verdana"/>
                <a:ea typeface="Verdana"/>
              </a:rPr>
              <a:t>Michael Green </a:t>
            </a:r>
          </a:p>
          <a:p>
            <a:r>
              <a:rPr lang="en-GB" sz="2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Youth Mental Health and Youth Outreach Worker</a:t>
            </a:r>
          </a:p>
          <a:p>
            <a:r>
              <a:rPr lang="en-GB" sz="2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Mind BLMK</a:t>
            </a:r>
            <a:endParaRPr lang="en-GB" sz="2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Verdana"/>
              <a:ea typeface="Verdana"/>
            </a:endParaRPr>
          </a:p>
          <a:p>
            <a:pPr>
              <a:lnSpc>
                <a:spcPct val="150000"/>
              </a:lnSpc>
            </a:pPr>
            <a:r>
              <a:rPr lang="en-GB" sz="2600" b="1" dirty="0">
                <a:solidFill>
                  <a:schemeClr val="bg1"/>
                </a:solidFill>
                <a:latin typeface="Verdana"/>
                <a:ea typeface="Verdana"/>
              </a:rPr>
              <a:t>Tips on how to support and prepare your child for new school </a:t>
            </a:r>
            <a:r>
              <a:rPr lang="en-GB" sz="2400" b="1" dirty="0">
                <a:solidFill>
                  <a:schemeClr val="bg1"/>
                </a:solidFill>
                <a:latin typeface="Verdana"/>
                <a:ea typeface="Verdana"/>
              </a:rPr>
              <a:t> </a:t>
            </a:r>
            <a:endParaRPr lang="en-US" sz="2400" dirty="0">
              <a:solidFill>
                <a:schemeClr val="bg1"/>
              </a:solidFill>
              <a:latin typeface="Calibri"/>
              <a:ea typeface="Verdana"/>
              <a:cs typeface="Calibri"/>
            </a:endParaRPr>
          </a:p>
          <a:p>
            <a:endParaRPr lang="en-GB" sz="3600" b="1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</p:txBody>
      </p:sp>
      <p:pic>
        <p:nvPicPr>
          <p:cNvPr id="3" name="Picture 2" descr="A blue and white poster with two girls&#10;&#10;Description automatically generated">
            <a:extLst>
              <a:ext uri="{FF2B5EF4-FFF2-40B4-BE49-F238E27FC236}">
                <a16:creationId xmlns:a16="http://schemas.microsoft.com/office/drawing/2014/main" id="{A0225526-883F-F285-A274-5E32F55C9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762" y="207034"/>
            <a:ext cx="4540890" cy="644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02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575140" y="866420"/>
            <a:ext cx="10167607" cy="872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GB" sz="5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And finally...</a:t>
            </a:r>
            <a:endParaRPr lang="en-GB" sz="54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E3D2C-81A4-8461-65E4-3FEF32E50A49}"/>
              </a:ext>
            </a:extLst>
          </p:cNvPr>
          <p:cNvSpPr txBox="1"/>
          <p:nvPr/>
        </p:nvSpPr>
        <p:spPr>
          <a:xfrm>
            <a:off x="698832" y="1738967"/>
            <a:ext cx="1107319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Change can be difficult- you may need to give time for your child to settle</a:t>
            </a:r>
            <a:endParaRPr lang="en-GB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endParaRPr lang="en-GB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Keep yourself calm</a:t>
            </a:r>
          </a:p>
          <a:p>
            <a:endParaRPr lang="en-GB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Give school the chance to get to know your child</a:t>
            </a:r>
            <a:endParaRPr lang="en-GB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F26FBE7-2463-5C60-CB57-4E2783255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4" name="Picture 3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9A741329-2032-243E-4D36-A77A54294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  <p:pic>
        <p:nvPicPr>
          <p:cNvPr id="8" name="Picture 7" descr="Children writing">
            <a:extLst>
              <a:ext uri="{FF2B5EF4-FFF2-40B4-BE49-F238E27FC236}">
                <a16:creationId xmlns:a16="http://schemas.microsoft.com/office/drawing/2014/main" id="{CF018E51-D6F3-4E4A-F600-19542D2C7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705" y="206733"/>
            <a:ext cx="2771967" cy="18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56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F26FBE7-2463-5C60-CB57-4E2783255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10" y="5113534"/>
            <a:ext cx="3985712" cy="9847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EF1464-F21E-E946-7514-BD122336768A}"/>
              </a:ext>
            </a:extLst>
          </p:cNvPr>
          <p:cNvSpPr/>
          <p:nvPr/>
        </p:nvSpPr>
        <p:spPr>
          <a:xfrm>
            <a:off x="1706528" y="296497"/>
            <a:ext cx="9134015" cy="10578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685800">
              <a:lnSpc>
                <a:spcPct val="150000"/>
              </a:lnSpc>
            </a:pPr>
            <a:r>
              <a:rPr lang="en-GB" sz="3600" b="1" dirty="0">
                <a:solidFill>
                  <a:schemeClr val="bg1"/>
                </a:solidFill>
                <a:latin typeface="Verdana"/>
                <a:ea typeface="Verdana"/>
              </a:rPr>
              <a:t>Milton Keynes Local Offer</a:t>
            </a:r>
            <a:endParaRPr lang="en-GB" sz="36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B83AE58C-C89B-15C0-5A4C-C550E8763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33" t="9034" r="10272" b="5042"/>
          <a:stretch/>
        </p:blipFill>
        <p:spPr>
          <a:xfrm>
            <a:off x="6742982" y="1739660"/>
            <a:ext cx="5441890" cy="51163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A10339-210D-EF43-3907-AB6BC4E7DDCC}"/>
              </a:ext>
            </a:extLst>
          </p:cNvPr>
          <p:cNvSpPr/>
          <p:nvPr/>
        </p:nvSpPr>
        <p:spPr>
          <a:xfrm>
            <a:off x="340678" y="2251817"/>
            <a:ext cx="6100394" cy="156107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defTabSz="685800"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latin typeface="Verdana"/>
                <a:ea typeface="Verdana"/>
              </a:rPr>
              <a:t>  W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Verdana"/>
                <a:ea typeface="Verdana"/>
              </a:rPr>
              <a:t>: </a:t>
            </a:r>
            <a:r>
              <a:rPr lang="en-GB" sz="2400" dirty="0">
                <a:solidFill>
                  <a:srgbClr val="0070C0"/>
                </a:solidFill>
                <a:latin typeface="Verdana"/>
                <a:ea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www.mksendlocaloffer.co.uk</a:t>
            </a:r>
            <a:r>
              <a:rPr lang="en-GB" sz="2400" dirty="0">
                <a:latin typeface="Verdana"/>
                <a:ea typeface="Verdana"/>
              </a:rPr>
              <a:t>  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Verdana"/>
                <a:ea typeface="Verdana"/>
              </a:rPr>
              <a:t>​</a:t>
            </a:r>
            <a:endParaRPr lang="en-US" dirty="0"/>
          </a:p>
          <a:p>
            <a:pPr algn="ctr" defTabSz="685800"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latin typeface="Verdana"/>
                <a:ea typeface="Verdana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Verdana"/>
                <a:ea typeface="Verdana"/>
                <a:hlinkClick r:id="rId6"/>
              </a:rPr>
              <a:t>www.facebook.com/MKSEND</a:t>
            </a:r>
            <a:r>
              <a:rPr lang="en-US" sz="2400" dirty="0">
                <a:solidFill>
                  <a:srgbClr val="000000"/>
                </a:solidFill>
                <a:latin typeface="Verdana"/>
                <a:ea typeface="Verdana"/>
              </a:rPr>
              <a:t> </a:t>
            </a: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6770751-1CC9-DF59-D414-785B9EFF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59" y="3198720"/>
            <a:ext cx="352949" cy="35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0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A0B384B-C5BB-489C-1A8A-A7A1AC0EAD02}"/>
              </a:ext>
            </a:extLst>
          </p:cNvPr>
          <p:cNvSpPr/>
          <p:nvPr/>
        </p:nvSpPr>
        <p:spPr>
          <a:xfrm>
            <a:off x="3114988" y="341261"/>
            <a:ext cx="6372184" cy="729675"/>
          </a:xfrm>
          <a:prstGeom prst="round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MK SENDIAS Service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4F4A506F-A295-EFFE-0F36-7D3068B6F2F5}"/>
              </a:ext>
            </a:extLst>
          </p:cNvPr>
          <p:cNvSpPr txBox="1">
            <a:spLocks/>
          </p:cNvSpPr>
          <p:nvPr/>
        </p:nvSpPr>
        <p:spPr>
          <a:xfrm>
            <a:off x="5363727" y="1429467"/>
            <a:ext cx="6533521" cy="46404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IAS – Information, Advice &amp; Support 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Statutory Service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Remit - Education, Health and Social Care 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(as defined by the SEND CoP)</a:t>
            </a:r>
          </a:p>
          <a:p>
            <a:r>
              <a:rPr lang="en-GB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Impartiality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Sits in the SEND legal framework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Work at arm’s length from the Local Authority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 connected to schools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86FF29-065A-29FD-5C7B-58F56E35AD51}"/>
              </a:ext>
            </a:extLst>
          </p:cNvPr>
          <p:cNvSpPr/>
          <p:nvPr/>
        </p:nvSpPr>
        <p:spPr>
          <a:xfrm>
            <a:off x="2903974" y="981683"/>
            <a:ext cx="62926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GB" sz="2100" b="1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Independent - Impartial - Confidential </a:t>
            </a:r>
            <a:endParaRPr lang="en-GB" sz="2100">
              <a:solidFill>
                <a:schemeClr val="accent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BE0719-E088-63FC-10A7-137D297FD3D4}"/>
              </a:ext>
            </a:extLst>
          </p:cNvPr>
          <p:cNvSpPr/>
          <p:nvPr/>
        </p:nvSpPr>
        <p:spPr>
          <a:xfrm>
            <a:off x="1808703" y="6055074"/>
            <a:ext cx="9612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750"/>
              </a:spcBef>
            </a:pPr>
            <a:r>
              <a:rPr lang="en-US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Self Referral: </a:t>
            </a:r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https://mksendias.org.uk/referral</a:t>
            </a:r>
            <a:endParaRPr lang="en-US" sz="2400" b="1" u="sng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00E16C9E-CDFE-D076-DE7D-594512AC1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84" y="2024247"/>
            <a:ext cx="2746373" cy="117407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B1CAA5-8DDB-C75B-2678-629ECBE3FFB4}"/>
              </a:ext>
            </a:extLst>
          </p:cNvPr>
          <p:cNvSpPr/>
          <p:nvPr/>
        </p:nvSpPr>
        <p:spPr>
          <a:xfrm>
            <a:off x="360920" y="3433329"/>
            <a:ext cx="4832880" cy="22955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T: </a:t>
            </a:r>
            <a:r>
              <a:rPr lang="en-US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01908 254518  </a:t>
            </a:r>
          </a:p>
          <a:p>
            <a:pPr algn="ctr" defTabSz="685800">
              <a:lnSpc>
                <a:spcPct val="150000"/>
              </a:lnSpc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E: </a:t>
            </a: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contact@mksendias.org.uk</a:t>
            </a:r>
            <a:endParaRPr lang="en-US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defTabSz="685800">
              <a:lnSpc>
                <a:spcPct val="150000"/>
              </a:lnSpc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W: </a:t>
            </a: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www.mksendias.org.uk</a:t>
            </a:r>
            <a:endParaRPr lang="en-US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defTabSz="685800">
              <a:lnSpc>
                <a:spcPct val="150000"/>
              </a:lnSpc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www.facebook.com/MKSENDIAS</a:t>
            </a: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31C514-30EF-C3B1-9681-185622EFE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7" y="5085495"/>
            <a:ext cx="288471" cy="2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783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1EA3BA-2233-D669-24B4-E70B60004528}"/>
              </a:ext>
            </a:extLst>
          </p:cNvPr>
          <p:cNvSpPr txBox="1"/>
          <p:nvPr/>
        </p:nvSpPr>
        <p:spPr>
          <a:xfrm>
            <a:off x="730476" y="430638"/>
            <a:ext cx="11326936" cy="63535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in school - MK Local Offer</a:t>
            </a:r>
            <a:endParaRPr lang="en-GB" sz="1300" i="0">
              <a:solidFill>
                <a:schemeClr val="bg1"/>
              </a:solidFill>
              <a:effectLst/>
              <a:latin typeface="Verdana"/>
              <a:ea typeface="Verdana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can I help my child with SEND prepare for school? -  MK Local Offer</a:t>
            </a:r>
            <a:endParaRPr lang="en-GB" sz="1300" dirty="0">
              <a:solidFill>
                <a:schemeClr val="bg1"/>
              </a:solidFill>
              <a:latin typeface="Verdana"/>
              <a:ea typeface="Verdana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Milton Keynes Libraries</a:t>
            </a: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: Check ‘</a:t>
            </a:r>
            <a:r>
              <a:rPr lang="en-GB" sz="1300" b="1" dirty="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Parent shelf</a:t>
            </a: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’ or search ‘</a:t>
            </a:r>
            <a:r>
              <a:rPr lang="en-GB" sz="1300" b="1" dirty="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Starting schools</a:t>
            </a: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’ in e-catalogue.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i="0" u="sng" strike="noStrike" dirty="0">
                <a:solidFill>
                  <a:schemeClr val="bg1"/>
                </a:solidFill>
                <a:effectLst/>
                <a:latin typeface="Verdana"/>
                <a:ea typeface="Verdan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Starting or switching school - NAS</a:t>
            </a:r>
            <a:r>
              <a:rPr lang="en-US" sz="1300" i="0" dirty="0">
                <a:solidFill>
                  <a:schemeClr val="bg1"/>
                </a:solidFill>
                <a:effectLst/>
                <a:latin typeface="Verdana"/>
                <a:ea typeface="Verdana"/>
                <a:cs typeface="Calibri"/>
              </a:rPr>
              <a:t>​</a:t>
            </a:r>
            <a:r>
              <a:rPr lang="en-US" sz="1300" i="0" dirty="0">
                <a:solidFill>
                  <a:schemeClr val="bg1"/>
                </a:solidFill>
                <a:effectLst/>
                <a:latin typeface="Verdana"/>
                <a:ea typeface="Verdana"/>
              </a:rPr>
              <a:t>​</a:t>
            </a:r>
            <a:endParaRPr lang="en-GB" sz="1300" dirty="0">
              <a:solidFill>
                <a:schemeClr val="bg1"/>
              </a:solidFill>
              <a:latin typeface="Verdana"/>
              <a:ea typeface="Verdana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Workshops by Contact - Secondary school age</a:t>
            </a:r>
            <a:endParaRPr lang="en-GB" sz="13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Sleep: 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chemeClr val="bg1"/>
                </a:solidFill>
                <a:latin typeface="Verdana"/>
                <a:ea typeface="Verdan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Children with SEND - The Sleep Charity</a:t>
            </a:r>
            <a:endParaRPr lang="en-US" sz="1300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Helping your child to sleep - Scope UK</a:t>
            </a:r>
            <a:endParaRPr lang="en-US" sz="13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Moving up! The transition to secondary school - Animation and Resources -  Anna Freud</a:t>
            </a:r>
            <a:endParaRPr lang="en-GB" sz="1300">
              <a:solidFill>
                <a:schemeClr val="bg1"/>
              </a:solidFill>
              <a:latin typeface="Verdana"/>
              <a:ea typeface="Verdana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Parents Can Help With Secondary School Transition – YoungMinds</a:t>
            </a:r>
            <a:endParaRPr lang="en-GB" sz="13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 tips for parents to help their children cope with change - YoungMinds</a:t>
            </a:r>
            <a:endParaRPr lang="en-GB" sz="13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Five ways to help autistic students get settled - Tes Magazine</a:t>
            </a:r>
            <a:endParaRPr lang="en-US" sz="13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+mn-lt"/>
                <a:cs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 ways to support your child to make friends - Children's Mental Health Week</a:t>
            </a:r>
            <a:endParaRPr lang="en-GB" sz="1300">
              <a:solidFill>
                <a:schemeClr val="bg1"/>
              </a:solidFill>
              <a:latin typeface="Verdana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 Your Feet: Parent webinar how you can support your child through the change from primary to secondary school</a:t>
            </a:r>
            <a:endParaRPr lang="en-GB" sz="13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Verdana"/>
                <a:ea typeface="Verdana"/>
              </a:rPr>
              <a:t>Lots of good tips here but not specifically SEN: </a:t>
            </a: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Starting secondary school - BBC Bitesize</a:t>
            </a:r>
            <a:endParaRPr lang="en-GB" sz="13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i="0" dirty="0">
                <a:solidFill>
                  <a:schemeClr val="bg1"/>
                </a:solidFill>
                <a:effectLst/>
                <a:latin typeface="Verdana"/>
                <a:ea typeface="Verdana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 moving up to secondary school booklet – Compass</a:t>
            </a:r>
            <a:endParaRPr lang="en-GB" sz="1300" i="0" dirty="0">
              <a:solidFill>
                <a:schemeClr val="bg1"/>
              </a:solidFill>
              <a:effectLst/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day nerves – how to prepare, keep calm and carry on - BBC Bitesize</a:t>
            </a:r>
            <a:endParaRPr lang="en-GB" sz="13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</a:rPr>
              <a:t>Newsround Videos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300" i="0" dirty="0">
                <a:solidFill>
                  <a:schemeClr val="bg1"/>
                </a:solidFill>
                <a:effectLst/>
                <a:latin typeface="Verdana"/>
                <a:ea typeface="Verdana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 Tips for Starting Secondary School</a:t>
            </a: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endParaRPr lang="en-GB" sz="1300" i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300" i="0" dirty="0">
                <a:solidFill>
                  <a:schemeClr val="bg1"/>
                </a:solidFill>
                <a:effectLst/>
                <a:latin typeface="Verdana"/>
                <a:ea typeface="Verdana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 to School: Top Tips for Starting Secondary School</a:t>
            </a:r>
            <a:endParaRPr lang="en-GB" sz="13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Information and factsheet - MK SENDIAS</a:t>
            </a:r>
            <a:endParaRPr lang="en-GB" sz="130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7311D-D4E6-2ECC-6163-B5595D6FCED0}"/>
              </a:ext>
            </a:extLst>
          </p:cNvPr>
          <p:cNvSpPr txBox="1"/>
          <p:nvPr/>
        </p:nvSpPr>
        <p:spPr>
          <a:xfrm>
            <a:off x="3943813" y="116093"/>
            <a:ext cx="691848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Verdana"/>
                <a:ea typeface="Verdana"/>
              </a:rPr>
              <a:t>Helpful resources….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5644C191-B441-6750-D4AD-CB897E9E5F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6" name="Picture 5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1E258A41-4BBB-3A38-7791-952D11BA795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64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27311D-D4E6-2ECC-6163-B5595D6FCED0}"/>
              </a:ext>
            </a:extLst>
          </p:cNvPr>
          <p:cNvSpPr txBox="1"/>
          <p:nvPr/>
        </p:nvSpPr>
        <p:spPr>
          <a:xfrm>
            <a:off x="3880339" y="1226858"/>
            <a:ext cx="4431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 You 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5644C191-B441-6750-D4AD-CB897E9E5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678556"/>
            <a:ext cx="2379780" cy="587965"/>
          </a:xfrm>
          <a:prstGeom prst="rect">
            <a:avLst/>
          </a:prstGeom>
        </p:spPr>
      </p:pic>
      <p:pic>
        <p:nvPicPr>
          <p:cNvPr id="6" name="Picture 5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1E258A41-4BBB-3A38-7791-952D11BA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955" y="5484818"/>
            <a:ext cx="2379780" cy="1025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64F144-7E5C-4A45-230F-627EA810D99B}"/>
              </a:ext>
            </a:extLst>
          </p:cNvPr>
          <p:cNvSpPr txBox="1"/>
          <p:nvPr/>
        </p:nvSpPr>
        <p:spPr>
          <a:xfrm>
            <a:off x="828152" y="3273937"/>
            <a:ext cx="9752763" cy="99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8164E6-7B97-CBA1-04BB-657953C79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509" y="2057855"/>
            <a:ext cx="3172381" cy="31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7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F9ADAF49-3770-42C3-9488-FDFD5A393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633742" y="594718"/>
            <a:ext cx="11368868" cy="49859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GB" sz="4000" b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Housekeeping</a:t>
            </a:r>
            <a:endParaRPr lang="en-GB" sz="4000" b="1" i="0" u="none" strike="noStrike">
              <a:solidFill>
                <a:schemeClr val="bg1"/>
              </a:solidFill>
              <a:effectLst/>
              <a:latin typeface="Verdana"/>
              <a:ea typeface="Verdana"/>
              <a:cs typeface="Calibri"/>
            </a:endParaRPr>
          </a:p>
          <a:p>
            <a:pPr>
              <a:lnSpc>
                <a:spcPts val="6000"/>
              </a:lnSpc>
            </a:pPr>
            <a:endParaRPr lang="en-GB" sz="2800" b="1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pPr>
              <a:lnSpc>
                <a:spcPts val="6000"/>
              </a:lnSpc>
            </a:pPr>
            <a:r>
              <a:rPr lang="en-GB" sz="2800" b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Please keep your mic muted</a:t>
            </a:r>
            <a:endParaRPr lang="en-US" sz="280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endParaRPr lang="en-GB" sz="28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en-GB" sz="2800" b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You do not need to have your camera on</a:t>
            </a:r>
            <a:endParaRPr lang="en-US" sz="280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GB" sz="28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en-US" sz="280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r>
              <a:rPr lang="en-GB" sz="2800" b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For further individual support: </a:t>
            </a:r>
            <a:endParaRPr lang="en-GB" sz="28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en-GB" sz="2800" b="1" u="sng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SENDsupport@milton-keynes.gov.uk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A2F0944F-7FFF-7FCB-88CC-19246E550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3" name="Picture 2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8A261E7D-EC89-646C-D19B-8005F5312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37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F9ADAF49-3770-42C3-9488-FDFD5A393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675338" y="1686112"/>
            <a:ext cx="9610751" cy="46017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ts val="6000"/>
              </a:lnSpc>
              <a:buFont typeface="Arial"/>
              <a:buChar char="•"/>
            </a:pPr>
            <a:r>
              <a:rPr lang="en-GB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Practical strategies to ensure smooth transition </a:t>
            </a:r>
            <a:endParaRPr lang="en-GB" sz="32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ts val="6000"/>
              </a:lnSpc>
              <a:buFont typeface="Arial"/>
              <a:buChar char="•"/>
            </a:pPr>
            <a:r>
              <a:rPr lang="en-GB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Things to consider </a:t>
            </a:r>
          </a:p>
          <a:p>
            <a:pPr marL="457200" indent="-457200">
              <a:lnSpc>
                <a:spcPts val="6000"/>
              </a:lnSpc>
              <a:buFont typeface="Arial"/>
              <a:buChar char="•"/>
            </a:pPr>
            <a:r>
              <a:rPr lang="en-GB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What to expect now till start of the school year </a:t>
            </a:r>
          </a:p>
          <a:p>
            <a:pPr marL="457200" indent="-457200">
              <a:lnSpc>
                <a:spcPts val="6000"/>
              </a:lnSpc>
              <a:buFont typeface="Arial"/>
              <a:buChar char="•"/>
            </a:pPr>
            <a:r>
              <a:rPr lang="en-GB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Where to find help 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42DE577B-F86C-3CFC-149A-A56C9EBD8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381591"/>
            <a:ext cx="827306" cy="204400"/>
          </a:xfrm>
          <a:prstGeom prst="rect">
            <a:avLst/>
          </a:prstGeom>
        </p:spPr>
      </p:pic>
      <p:pic>
        <p:nvPicPr>
          <p:cNvPr id="3" name="Picture 2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C4714F7F-390A-AF5E-6E89-F934F1DD5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287821"/>
            <a:ext cx="827305" cy="3564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3F0C49-614B-8F2A-5732-F7028B19DA20}"/>
              </a:ext>
            </a:extLst>
          </p:cNvPr>
          <p:cNvSpPr txBox="1">
            <a:spLocks/>
          </p:cNvSpPr>
          <p:nvPr/>
        </p:nvSpPr>
        <p:spPr>
          <a:xfrm>
            <a:off x="838200" y="303423"/>
            <a:ext cx="10515600" cy="962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 end of this session </a:t>
            </a:r>
          </a:p>
        </p:txBody>
      </p:sp>
      <p:pic>
        <p:nvPicPr>
          <p:cNvPr id="5" name="Picture 4" descr="Teal backpack with school supplies">
            <a:extLst>
              <a:ext uri="{FF2B5EF4-FFF2-40B4-BE49-F238E27FC236}">
                <a16:creationId xmlns:a16="http://schemas.microsoft.com/office/drawing/2014/main" id="{A8951CB2-9527-0C56-37BB-1C1166A7B5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4385" r="45416"/>
          <a:stretch/>
        </p:blipFill>
        <p:spPr>
          <a:xfrm>
            <a:off x="9614517" y="2502600"/>
            <a:ext cx="2279065" cy="318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4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580477" y="473973"/>
            <a:ext cx="7711267" cy="7757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GB" sz="40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What school might do</a:t>
            </a:r>
            <a:endParaRPr lang="en-GB" sz="40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BB1B26-CB10-4D66-BECC-AAC159283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33" y="1637914"/>
            <a:ext cx="3521114" cy="176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962C7AC-81F3-2949-27B6-A32033731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887" y="136853"/>
            <a:ext cx="4137142" cy="34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AADD0A1-6592-3D54-8733-1E666691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953" y="3591506"/>
            <a:ext cx="4137141" cy="320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5E6B21F-A99F-3ADF-E596-9B924BC5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6" y="1546518"/>
            <a:ext cx="3725440" cy="31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B53D7D-8374-E82B-E11B-814D644B6605}"/>
              </a:ext>
            </a:extLst>
          </p:cNvPr>
          <p:cNvSpPr txBox="1"/>
          <p:nvPr/>
        </p:nvSpPr>
        <p:spPr>
          <a:xfrm rot="10800000" flipV="1">
            <a:off x="874804" y="2418048"/>
            <a:ext cx="269378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Visits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GB" sz="2400" b="1" dirty="0">
                <a:solidFill>
                  <a:schemeClr val="bg1"/>
                </a:solidFill>
                <a:cs typeface="Calibri"/>
              </a:rPr>
              <a:t>Transition days</a:t>
            </a:r>
          </a:p>
          <a:p>
            <a:pPr marL="342900" indent="-342900">
              <a:buFont typeface="Arial"/>
              <a:buChar char="•"/>
            </a:pPr>
            <a:r>
              <a:rPr lang="en-GB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Summer School</a:t>
            </a:r>
            <a:r>
              <a:rPr lang="en-GB" sz="2400" b="1" dirty="0">
                <a:solidFill>
                  <a:schemeClr val="bg1"/>
                </a:solidFill>
                <a:cs typeface="Calibri"/>
              </a:rPr>
              <a:t> </a:t>
            </a:r>
            <a:endParaRPr lang="en-GB" sz="24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EA08C6-F91C-D9D2-0281-DF76A70C0EF5}"/>
              </a:ext>
            </a:extLst>
          </p:cNvPr>
          <p:cNvSpPr txBox="1"/>
          <p:nvPr/>
        </p:nvSpPr>
        <p:spPr>
          <a:xfrm rot="10800000" flipV="1">
            <a:off x="3954957" y="4337918"/>
            <a:ext cx="4001469" cy="16982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Transition meeting 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Might ask for paperwork 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School visit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Information transfer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0CFB9-7432-87B2-0F30-DC7E163A23AD}"/>
              </a:ext>
            </a:extLst>
          </p:cNvPr>
          <p:cNvSpPr txBox="1"/>
          <p:nvPr/>
        </p:nvSpPr>
        <p:spPr>
          <a:xfrm>
            <a:off x="8295313" y="1003118"/>
            <a:ext cx="3587062" cy="21176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Arial"/>
              <a:buChar char="•"/>
            </a:pPr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Possible introduction to teacher </a:t>
            </a:r>
            <a:endParaRPr lang="en-US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</a:endParaRPr>
          </a:p>
          <a:p>
            <a:pPr marL="342900" indent="-342900" algn="l" rtl="0" fontAlgn="base">
              <a:lnSpc>
                <a:spcPct val="150000"/>
              </a:lnSpc>
              <a:buFont typeface="Arial"/>
              <a:buChar char="•"/>
            </a:pPr>
            <a:r>
              <a:rPr lang="en-GB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So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cial </a:t>
            </a:r>
            <a:r>
              <a:rPr lang="en-GB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tory </a:t>
            </a:r>
            <a:r>
              <a:rPr lang="en-US" b="1" i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​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One page profile</a:t>
            </a:r>
            <a:endParaRPr lang="en-US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algn="l" rtl="0" fontAlgn="base">
              <a:lnSpc>
                <a:spcPct val="150000"/>
              </a:lnSpc>
            </a:pPr>
            <a:r>
              <a:rPr lang="en-GB" b="1" i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4DE2B8-EC84-3DE6-661C-89B36412246F}"/>
              </a:ext>
            </a:extLst>
          </p:cNvPr>
          <p:cNvSpPr txBox="1"/>
          <p:nvPr/>
        </p:nvSpPr>
        <p:spPr>
          <a:xfrm rot="9416652" flipV="1">
            <a:off x="8042052" y="4252412"/>
            <a:ext cx="3774092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Is your school doing something different, which you have found useful?</a:t>
            </a:r>
            <a:endParaRPr lang="en-GB" sz="1900" b="1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6236E6E-EF6E-5DD6-C1D0-ABCEAE137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7" name="Picture 6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B1181A5E-53F3-0096-5A5B-D881784E5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6634C9-7163-92FC-C5F7-16DAA2BD0A98}"/>
              </a:ext>
            </a:extLst>
          </p:cNvPr>
          <p:cNvSpPr txBox="1"/>
          <p:nvPr/>
        </p:nvSpPr>
        <p:spPr>
          <a:xfrm rot="12205908" flipV="1">
            <a:off x="54614" y="5133254"/>
            <a:ext cx="3714251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Make most of the Transition Day – don’t be afraid to ask questions</a:t>
            </a:r>
            <a:endParaRPr lang="en-GB" b="1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9744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2696424" y="201501"/>
            <a:ext cx="6799152" cy="78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GB" sz="4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Sharing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0301A-0A3C-359F-A874-C83296597243}"/>
              </a:ext>
            </a:extLst>
          </p:cNvPr>
          <p:cNvSpPr txBox="1"/>
          <p:nvPr/>
        </p:nvSpPr>
        <p:spPr>
          <a:xfrm>
            <a:off x="6321296" y="1467500"/>
            <a:ext cx="4730002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</a:rPr>
              <a:t>One Page Profile</a:t>
            </a:r>
            <a:endParaRPr lang="en-GB" sz="2800" b="1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  <a:ea typeface="Calibri"/>
                <a:cs typeface="Calibri"/>
              </a:rPr>
              <a:t>SEND Support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Healthcare Plan</a:t>
            </a:r>
            <a:r>
              <a:rPr lang="en-GB" sz="2800" b="1" dirty="0">
                <a:solidFill>
                  <a:schemeClr val="bg1"/>
                </a:solidFill>
                <a:ea typeface="Calibri"/>
                <a:cs typeface="Calibri"/>
              </a:rPr>
              <a:t> (not EHCP)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308BA-1616-581C-9648-225E8B20DCDC}"/>
              </a:ext>
            </a:extLst>
          </p:cNvPr>
          <p:cNvSpPr txBox="1"/>
          <p:nvPr/>
        </p:nvSpPr>
        <p:spPr>
          <a:xfrm>
            <a:off x="5449868" y="3675678"/>
            <a:ext cx="632597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 tips for a successful One Page Profile - Special Needs Jungle</a:t>
            </a:r>
            <a:r>
              <a:rPr lang="en-US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​​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37B01-1EB7-BF17-A256-170A11E98D5B}"/>
              </a:ext>
            </a:extLst>
          </p:cNvPr>
          <p:cNvSpPr txBox="1"/>
          <p:nvPr/>
        </p:nvSpPr>
        <p:spPr>
          <a:xfrm>
            <a:off x="4741340" y="5729849"/>
            <a:ext cx="56308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 page profile: video &amp; template - </a:t>
            </a:r>
            <a:r>
              <a:rPr lang="en-US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NDTi</a:t>
            </a:r>
            <a:r>
              <a:rPr lang="en-US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​​</a:t>
            </a:r>
            <a:endParaRPr lang="en-US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70A6B0AB-2200-EA46-F6E4-2320140208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381591"/>
            <a:ext cx="827306" cy="204400"/>
          </a:xfrm>
          <a:prstGeom prst="rect">
            <a:avLst/>
          </a:prstGeom>
        </p:spPr>
      </p:pic>
      <p:pic>
        <p:nvPicPr>
          <p:cNvPr id="6" name="Picture 5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5E77D80F-785D-5083-E505-08EFBBB9C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287821"/>
            <a:ext cx="827305" cy="356428"/>
          </a:xfrm>
          <a:prstGeom prst="rect">
            <a:avLst/>
          </a:prstGeom>
        </p:spPr>
      </p:pic>
      <p:pic>
        <p:nvPicPr>
          <p:cNvPr id="7" name="Picture 6" descr="A drawing of a rectangular object&#10;&#10;Description automatically generated">
            <a:extLst>
              <a:ext uri="{FF2B5EF4-FFF2-40B4-BE49-F238E27FC236}">
                <a16:creationId xmlns:a16="http://schemas.microsoft.com/office/drawing/2014/main" id="{DF56520A-9D1E-9FC0-17CB-15E9C6861A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431" y="1122947"/>
            <a:ext cx="4217243" cy="55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78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1826948" y="419380"/>
            <a:ext cx="8536890" cy="78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GB" sz="4400" b="1" i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How to prepare your child</a:t>
            </a:r>
            <a:endParaRPr lang="en-GB" sz="44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962C7AC-81F3-2949-27B6-A32033731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25" y="1423724"/>
            <a:ext cx="3390875" cy="285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AADD0A1-6592-3D54-8733-1E666691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72" y="3822991"/>
            <a:ext cx="3390875" cy="285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5E6B21F-A99F-3ADF-E596-9B924BC5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2" y="1675351"/>
            <a:ext cx="329851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B53D7D-8374-E82B-E11B-814D644B6605}"/>
              </a:ext>
            </a:extLst>
          </p:cNvPr>
          <p:cNvSpPr txBox="1"/>
          <p:nvPr/>
        </p:nvSpPr>
        <p:spPr>
          <a:xfrm rot="10800000" flipV="1">
            <a:off x="5199715" y="4768228"/>
            <a:ext cx="239323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Practical preparation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EA08C6-F91C-D9D2-0281-DF76A70C0EF5}"/>
              </a:ext>
            </a:extLst>
          </p:cNvPr>
          <p:cNvSpPr txBox="1"/>
          <p:nvPr/>
        </p:nvSpPr>
        <p:spPr>
          <a:xfrm rot="10800000" flipV="1">
            <a:off x="8339200" y="2438832"/>
            <a:ext cx="315601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Communication with school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0CFB9-7432-87B2-0F30-DC7E163A23AD}"/>
              </a:ext>
            </a:extLst>
          </p:cNvPr>
          <p:cNvSpPr txBox="1"/>
          <p:nvPr/>
        </p:nvSpPr>
        <p:spPr>
          <a:xfrm>
            <a:off x="910665" y="2436524"/>
            <a:ext cx="237831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endParaRPr lang="en-GB" sz="2400" b="1" i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fontAlgn="base"/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Plan ahead </a:t>
            </a:r>
            <a:endParaRPr lang="en-US" sz="2400" b="1" i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45AB6291-F87C-BA5C-1186-EE2BC4BAC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7" name="Picture 6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A9BC6A18-9B0D-3188-F1EC-FE2DEFB56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  <p:pic>
        <p:nvPicPr>
          <p:cNvPr id="21" name="Picture 20" descr="Classroom desks and chairs">
            <a:extLst>
              <a:ext uri="{FF2B5EF4-FFF2-40B4-BE49-F238E27FC236}">
                <a16:creationId xmlns:a16="http://schemas.microsoft.com/office/drawing/2014/main" id="{126A2B14-28B2-D569-7385-37AD399FE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22" y="4504638"/>
            <a:ext cx="2646578" cy="1764385"/>
          </a:xfrm>
          <a:prstGeom prst="rect">
            <a:avLst/>
          </a:prstGeom>
        </p:spPr>
      </p:pic>
      <p:pic>
        <p:nvPicPr>
          <p:cNvPr id="27" name="Picture 26" descr="Calendar page with a pen on top">
            <a:extLst>
              <a:ext uri="{FF2B5EF4-FFF2-40B4-BE49-F238E27FC236}">
                <a16:creationId xmlns:a16="http://schemas.microsoft.com/office/drawing/2014/main" id="{E7F65F38-B719-9769-3C6C-8A36C70B41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72" y="1570313"/>
            <a:ext cx="3018672" cy="2012448"/>
          </a:xfrm>
          <a:prstGeom prst="rect">
            <a:avLst/>
          </a:prstGeom>
        </p:spPr>
      </p:pic>
      <p:pic>
        <p:nvPicPr>
          <p:cNvPr id="4" name="Picture 3" descr="Smiling student in a science class">
            <a:extLst>
              <a:ext uri="{FF2B5EF4-FFF2-40B4-BE49-F238E27FC236}">
                <a16:creationId xmlns:a16="http://schemas.microsoft.com/office/drawing/2014/main" id="{0B83CAA7-8052-D17F-3ABF-AEFDB6B32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132" y="4651818"/>
            <a:ext cx="2774831" cy="179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29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245C7B-27A8-903E-8213-719924970787}"/>
              </a:ext>
            </a:extLst>
          </p:cNvPr>
          <p:cNvSpPr txBox="1"/>
          <p:nvPr/>
        </p:nvSpPr>
        <p:spPr>
          <a:xfrm>
            <a:off x="285285" y="2645081"/>
            <a:ext cx="8765449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endParaRPr lang="en-GB" sz="2600" b="1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600" b="1" i="0" dirty="0">
                <a:solidFill>
                  <a:schemeClr val="bg1"/>
                </a:solidFill>
                <a:effectLst/>
                <a:latin typeface="Verdana"/>
                <a:ea typeface="Verdana"/>
                <a:cs typeface="Calibri"/>
              </a:rPr>
              <a:t>Familiarise with </a:t>
            </a:r>
            <a:r>
              <a:rPr lang="en-GB" sz="2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timetable -</a:t>
            </a:r>
            <a:r>
              <a:rPr lang="en-GB" sz="2600" b="1" i="0" dirty="0">
                <a:solidFill>
                  <a:schemeClr val="bg1"/>
                </a:solidFill>
                <a:effectLst/>
                <a:latin typeface="Verdana"/>
                <a:ea typeface="Verdana"/>
                <a:cs typeface="Calibri"/>
              </a:rPr>
              <a:t> try colour coding it</a:t>
            </a:r>
            <a:r>
              <a:rPr lang="en-GB" sz="2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 or take a photo/mobile</a:t>
            </a:r>
            <a:endParaRPr lang="en-GB" sz="2600" b="1" i="0" dirty="0">
              <a:solidFill>
                <a:schemeClr val="bg1"/>
              </a:solidFill>
              <a:effectLst/>
              <a:latin typeface="Verdana"/>
              <a:ea typeface="Verdana"/>
              <a:cs typeface="Calibri"/>
            </a:endParaRPr>
          </a:p>
          <a:p>
            <a:pPr marL="342900" indent="-342900" algn="l">
              <a:buFont typeface="Arial,Sans-Serif" panose="020B0604020202020204" pitchFamily="34" charset="0"/>
              <a:buChar char="•"/>
            </a:pPr>
            <a:endParaRPr lang="en-GB" sz="2600" b="1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Checklist for things they need in school bag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en-US" sz="2600" b="1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Map navigating to places; map out the route</a:t>
            </a:r>
            <a:endParaRPr lang="en-GB" dirty="0">
              <a:solidFill>
                <a:schemeClr val="bg1"/>
              </a:solidFill>
              <a:latin typeface="Verdana"/>
              <a:ea typeface="Verdana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GB" sz="2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L</a:t>
            </a:r>
            <a:r>
              <a:rPr lang="en-GB" sz="2600" b="1" i="0" u="none" strike="noStrike" dirty="0">
                <a:solidFill>
                  <a:schemeClr val="bg1"/>
                </a:solidFill>
                <a:effectLst/>
                <a:latin typeface="Verdana"/>
                <a:ea typeface="Verdana"/>
                <a:cs typeface="Calibri"/>
              </a:rPr>
              <a:t>ink with new friends </a:t>
            </a:r>
            <a:r>
              <a:rPr lang="en-US" sz="2600" b="1" i="0" dirty="0">
                <a:solidFill>
                  <a:schemeClr val="bg1"/>
                </a:solidFill>
                <a:effectLst/>
                <a:latin typeface="Verdana"/>
                <a:ea typeface="Verdana"/>
                <a:cs typeface="Calibri"/>
              </a:rPr>
              <a:t>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1214BC-90B4-0C8A-AF29-3C97A20C0991}"/>
              </a:ext>
            </a:extLst>
          </p:cNvPr>
          <p:cNvSpPr txBox="1"/>
          <p:nvPr/>
        </p:nvSpPr>
        <p:spPr>
          <a:xfrm>
            <a:off x="3873798" y="542895"/>
            <a:ext cx="4444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Practical preparation</a:t>
            </a:r>
          </a:p>
        </p:txBody>
      </p:sp>
      <p:pic>
        <p:nvPicPr>
          <p:cNvPr id="5" name="Picture 5" descr="A picture containing text, screenshot, diagram, plan&#10;&#10;Description automatically generated">
            <a:extLst>
              <a:ext uri="{FF2B5EF4-FFF2-40B4-BE49-F238E27FC236}">
                <a16:creationId xmlns:a16="http://schemas.microsoft.com/office/drawing/2014/main" id="{25D922C6-A817-8C1F-B251-5698C6906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7372" y="431078"/>
            <a:ext cx="3063442" cy="2102186"/>
          </a:xfrm>
          <a:prstGeom prst="rect">
            <a:avLst/>
          </a:prstGeom>
        </p:spPr>
      </p:pic>
      <p:pic>
        <p:nvPicPr>
          <p:cNvPr id="8" name="Picture 7" descr="Child's school supplies">
            <a:extLst>
              <a:ext uri="{FF2B5EF4-FFF2-40B4-BE49-F238E27FC236}">
                <a16:creationId xmlns:a16="http://schemas.microsoft.com/office/drawing/2014/main" id="{DB238B91-8FE9-5A55-067D-0E408B0AE9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01" y="542895"/>
            <a:ext cx="3151527" cy="2102186"/>
          </a:xfrm>
          <a:prstGeom prst="rect">
            <a:avLst/>
          </a:prstGeom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FBD750C3-B26D-113B-66C3-B60110758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10" name="Picture 9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93D42A47-77A8-CC0D-D1D2-C10800913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  <p:pic>
        <p:nvPicPr>
          <p:cNvPr id="6" name="Picture 6" descr="Cartoon of an alien sitting on a planet with a cell phone&#10;&#10;Description automatically generated">
            <a:extLst>
              <a:ext uri="{FF2B5EF4-FFF2-40B4-BE49-F238E27FC236}">
                <a16:creationId xmlns:a16="http://schemas.microsoft.com/office/drawing/2014/main" id="{BB5C10C0-02B9-E38E-961D-C84663C043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7959" y="2906187"/>
            <a:ext cx="2687171" cy="338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53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erson watching empty phone">
            <a:extLst>
              <a:ext uri="{FF2B5EF4-FFF2-40B4-BE49-F238E27FC236}">
                <a16:creationId xmlns:a16="http://schemas.microsoft.com/office/drawing/2014/main" id="{9AF85BA2-F35F-4072-1BCB-7C9C22482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615" y="4441805"/>
            <a:ext cx="2428464" cy="16149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45C7B-27A8-903E-8213-719924970787}"/>
              </a:ext>
            </a:extLst>
          </p:cNvPr>
          <p:cNvSpPr txBox="1"/>
          <p:nvPr/>
        </p:nvSpPr>
        <p:spPr>
          <a:xfrm>
            <a:off x="702748" y="1744603"/>
            <a:ext cx="8182947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Uniform- practice dressing; tie knots; consider sensory needs and check uniform policy</a:t>
            </a:r>
          </a:p>
          <a:p>
            <a:pPr fontAlgn="base"/>
            <a:endParaRPr lang="en-US" sz="2600" b="1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Good routine – breakfast and sleep</a:t>
            </a:r>
            <a:endParaRPr lang="en-GB" sz="2600" b="1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endParaRPr lang="en-US" sz="2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School Lunches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Ask about reasonable adjustments linked to sensory/physical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1214BC-90B4-0C8A-AF29-3C97A20C0991}"/>
              </a:ext>
            </a:extLst>
          </p:cNvPr>
          <p:cNvSpPr txBox="1"/>
          <p:nvPr/>
        </p:nvSpPr>
        <p:spPr>
          <a:xfrm>
            <a:off x="2385565" y="339890"/>
            <a:ext cx="7420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Practical preparation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8843A2EF-ADAD-DFB4-EAED-65ACA739C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5" name="Picture 4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CBB23B99-3DFC-A65B-7425-7B31D1489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  <p:pic>
        <p:nvPicPr>
          <p:cNvPr id="9" name="Picture 8" descr="Blue and white striped tie knotted on shirt">
            <a:extLst>
              <a:ext uri="{FF2B5EF4-FFF2-40B4-BE49-F238E27FC236}">
                <a16:creationId xmlns:a16="http://schemas.microsoft.com/office/drawing/2014/main" id="{A304A78E-7589-5977-E7C9-15C9B8925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9256">
            <a:off x="8197844" y="2846744"/>
            <a:ext cx="1583668" cy="1583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59167-B2F4-5217-76DC-FFC6486F39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55411">
            <a:off x="8778461" y="1260527"/>
            <a:ext cx="2862176" cy="159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6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2162418" y="666476"/>
            <a:ext cx="7867163" cy="775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GB"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Linking with the school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9468A-7964-C540-B1F6-2653E1F886C4}"/>
              </a:ext>
            </a:extLst>
          </p:cNvPr>
          <p:cNvSpPr txBox="1"/>
          <p:nvPr/>
        </p:nvSpPr>
        <p:spPr>
          <a:xfrm>
            <a:off x="422910" y="2023110"/>
            <a:ext cx="11349112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2400" b="1" i="0" u="none" strike="noStrike" dirty="0">
                <a:solidFill>
                  <a:schemeClr val="bg1"/>
                </a:solidFill>
                <a:effectLst/>
                <a:latin typeface="Verdana"/>
                <a:ea typeface="Verdana"/>
                <a:cs typeface="Calibri"/>
              </a:rPr>
              <a:t>Read the</a:t>
            </a:r>
            <a:r>
              <a:rPr lang="en-GB" sz="24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 SEND Policy, Mobile phones use, Behaviour</a:t>
            </a:r>
            <a:r>
              <a:rPr lang="en-GB" sz="2400" b="1" i="0" u="none" strike="noStrike" dirty="0">
                <a:solidFill>
                  <a:schemeClr val="bg1"/>
                </a:solidFill>
                <a:effectLst/>
                <a:latin typeface="Verdana"/>
                <a:ea typeface="Verdana"/>
                <a:cs typeface="Calibri"/>
              </a:rPr>
              <a:t>, Social Media</a:t>
            </a:r>
            <a:r>
              <a:rPr lang="en-GB" sz="24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 Policies, Uniform</a:t>
            </a:r>
            <a:endParaRPr lang="en-US" sz="2400" b="1" i="0" dirty="0">
              <a:solidFill>
                <a:schemeClr val="bg1"/>
              </a:solidFill>
              <a:effectLst/>
              <a:latin typeface="Verdana"/>
              <a:ea typeface="Verdana"/>
              <a:cs typeface="Calibri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2400" b="1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Find out about the timetables/routines , or expectations to help prepare your child 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2400" b="1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Ask about what support may be offered 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2400" b="1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Ask who is your main contact and the best way to get updates </a:t>
            </a:r>
            <a:r>
              <a:rPr lang="en-US" sz="2400" b="0" i="0" dirty="0">
                <a:solidFill>
                  <a:srgbClr val="00BCF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BCF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Verdana"/>
                <a:ea typeface="Verdana"/>
                <a:cs typeface="Calibri"/>
              </a:rPr>
              <a:t>Use th</a:t>
            </a:r>
            <a:r>
              <a:rPr lang="en-US" sz="24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 school website- find out about daily school routines </a:t>
            </a:r>
            <a:r>
              <a:rPr lang="en-US" sz="2400" b="1" dirty="0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eg</a:t>
            </a:r>
            <a:r>
              <a:rPr lang="en-US" sz="24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: home work, lunch menus, time table</a:t>
            </a:r>
            <a:endParaRPr lang="en-US" sz="2400" b="1" i="0" dirty="0">
              <a:solidFill>
                <a:schemeClr val="bg1"/>
              </a:solidFill>
              <a:effectLst/>
              <a:latin typeface="Verdana"/>
              <a:ea typeface="Verdana"/>
            </a:endParaRP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2D61C186-7284-747F-B1BA-2DB8B27AD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3" name="Picture 2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A68E86A7-72DA-EB51-D82A-EC09BF2F3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01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ee73f336-9c49-41ab-9427-d263034a0100" ContentTypeId="0x010100E5EE02347C9AAC4B80B2F81F106A14DB" PreviousValue="false" LastSyncTimeStamp="2021-10-01T14:40:14.603Z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MKC PowerPoint" ma:contentTypeID="0x010100E5EE02347C9AAC4B80B2F81F106A14DB00EDF9D1B79647A34D90AA563BC9ADF7D9" ma:contentTypeVersion="7" ma:contentTypeDescription="MKC Branded PowerPoint Template Document" ma:contentTypeScope="" ma:versionID="e53c209b495c914e85f39e2bd69c7c7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032f31bce0c27f7c959937df3a44a2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81AEBE-3986-4F2E-92DC-269C27F845D6}">
  <ds:schemaRefs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5C01D7-CE55-4507-8556-867473950C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ED044C-3D21-49AB-90BB-6C34EEE1A59C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C2F3C814-2C84-4289-A7A5-FAB66B7116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971</Words>
  <Application>Microsoft Office PowerPoint</Application>
  <PresentationFormat>Widescreen</PresentationFormat>
  <Paragraphs>173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Arial,Sans-Serif</vt:lpstr>
      <vt:lpstr>Calibri</vt:lpstr>
      <vt:lpstr>Calibri Light</vt:lpstr>
      <vt:lpstr>Courier New</vt:lpstr>
      <vt:lpstr>Verdana</vt:lpstr>
      <vt:lpstr>YouTube Noto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Messina</dc:creator>
  <cp:lastModifiedBy>Alicia Porter</cp:lastModifiedBy>
  <cp:revision>153</cp:revision>
  <dcterms:created xsi:type="dcterms:W3CDTF">2022-08-26T08:45:08Z</dcterms:created>
  <dcterms:modified xsi:type="dcterms:W3CDTF">2024-05-21T08:03:11Z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0x010100E5EE02347C9AAC4B80B2F81F106A14DB00EDF9D1B79647A34D90AA563BC9ADF7D9</vt:lpwstr>
  </property>
  <property fmtid="{D5CDD505-2E9C-101B-9397-08002B2CF9AE}" pid="3" name="MediaServiceImageTags">
    <vt:lpwstr/>
  </property>
  <property fmtid="{D5CDD505-2E9C-101B-9397-08002B2CF9AE}" pid="4" name="lcf76f155ced4ddcb4097134ff3c332f">
    <vt:lpwstr/>
  </property>
  <property fmtid="{D5CDD505-2E9C-101B-9397-08002B2CF9AE}" pid="5" name="TaxCatchAll">
    <vt:lpwstr/>
  </property>
  <property fmtid="{D5CDD505-2E9C-101B-9397-08002B2CF9AE}" pid="6" name="SharedWithUsers">
    <vt:lpwstr>49;#Christina White;#152;#Sidrah Goheer;#51;#Joanne Friday</vt:lpwstr>
  </property>
</Properties>
</file>