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21"/>
  </p:notesMasterIdLst>
  <p:sldIdLst>
    <p:sldId id="264" r:id="rId6"/>
    <p:sldId id="273" r:id="rId7"/>
    <p:sldId id="262" r:id="rId8"/>
    <p:sldId id="261" r:id="rId9"/>
    <p:sldId id="274" r:id="rId10"/>
    <p:sldId id="276" r:id="rId11"/>
    <p:sldId id="265" r:id="rId12"/>
    <p:sldId id="259" r:id="rId13"/>
    <p:sldId id="266" r:id="rId14"/>
    <p:sldId id="269" r:id="rId15"/>
    <p:sldId id="277" r:id="rId16"/>
    <p:sldId id="326" r:id="rId17"/>
    <p:sldId id="323" r:id="rId18"/>
    <p:sldId id="322" r:id="rId19"/>
    <p:sldId id="32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orient="horz" pos="459" userDrawn="1">
          <p15:clr>
            <a:srgbClr val="A4A3A4"/>
          </p15:clr>
        </p15:guide>
        <p15:guide id="5" pos="7219" userDrawn="1">
          <p15:clr>
            <a:srgbClr val="A4A3A4"/>
          </p15:clr>
        </p15:guide>
        <p15:guide id="6" pos="461" userDrawn="1">
          <p15:clr>
            <a:srgbClr val="A4A3A4"/>
          </p15:clr>
        </p15:guide>
        <p15:guide id="7" orient="horz" pos="386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Messina" initials="BM" lastIdx="1" clrIdx="0">
    <p:extLst>
      <p:ext uri="{19B8F6BF-5375-455C-9EA6-DF929625EA0E}">
        <p15:presenceInfo xmlns:p15="http://schemas.microsoft.com/office/powerpoint/2012/main" userId="S::Brian.Messina@milton-keynes.gov.uk::25b96f46-a4b5-4942-a75b-50ae4eb6fe2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01D6FF-A11A-47AE-A9AF-A51852EA5424}" v="2" dt="2024-05-14T12:28:05.4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76"/>
      </p:cViewPr>
      <p:guideLst>
        <p:guide orient="horz" pos="2160"/>
        <p:guide pos="3840"/>
        <p:guide orient="horz" pos="459"/>
        <p:guide pos="7219"/>
        <p:guide pos="461"/>
        <p:guide orient="horz" pos="38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05081-BFA8-4C7F-B98B-6058D2EEDB5F}" type="datetimeFigureOut">
              <a:t>5/14/2024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4447C-DDD1-40DE-9091-0AE19737587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64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ldrensmentalhealthweek.org.uk/news-and-blogs/2023/february/5-ways-to-support-your-child-to-make-friends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ngminds.org.uk/young-person/coping-with-life/friends/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rPr lang="en-GB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155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Top tips: </a:t>
            </a:r>
            <a:r>
              <a:rPr lang="en-US" dirty="0">
                <a:hlinkClick r:id="rId3"/>
              </a:rPr>
              <a:t>5 ways to support your child to make friends | Children's Mental Health Week (childrensmentalhealthweek.org.uk)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Young minds </a:t>
            </a:r>
            <a:r>
              <a:rPr lang="en-US" dirty="0">
                <a:hlinkClick r:id="rId4"/>
              </a:rPr>
              <a:t>Friends | Tips and Advice about Friendships | </a:t>
            </a:r>
            <a:r>
              <a:rPr lang="en-US" dirty="0" err="1">
                <a:hlinkClick r:id="rId4"/>
              </a:rPr>
              <a:t>YoungMinds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403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259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98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453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036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i="0" dirty="0">
              <a:solidFill>
                <a:srgbClr val="003B89"/>
              </a:solidFill>
              <a:effectLst/>
              <a:latin typeface="gilroy-medium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937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rPr lang="en-GB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677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329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321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573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472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581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rPr lang="en-GB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730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4447C-DDD1-40DE-9091-0AE197375871}" type="slidenum">
              <a:rPr lang="en-GB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719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5DAB7-D7F5-4F2A-BF71-7CF95D210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85268C-64C2-4CD9-A901-CDF50F062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DF61F-C79E-4C4C-8542-1F6E22704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3CBA-28EC-4B3E-AFF9-8E9CDAF9093F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8A55D-B401-4956-8742-0CC4902CF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79617-A937-4A48-B5E2-B25F12F0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E0E-B37A-4249-9AA1-BA7DD4BC1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397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E07D4-0907-4B08-BC02-BB262BCFA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5AD12A-719A-4375-8B24-00FF8CF2E1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9DC8B-C87E-48BB-8B12-F59232150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3CBA-28EC-4B3E-AFF9-8E9CDAF9093F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DC551-2BA2-40BC-AFFE-3A5412AEA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7FD97-E9E2-4714-9B63-35C7953DB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E0E-B37A-4249-9AA1-BA7DD4BC1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218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11E3AD-84E3-4AD2-8477-99A446B2A9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8BF54B-D7B1-47B8-A40D-C113FF219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ECDC0-CD25-439E-ADF2-7484B0C00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3CBA-28EC-4B3E-AFF9-8E9CDAF9093F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51111-33DB-4EEF-B714-75A23EB6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594D9-9EE8-4307-97B9-A6DAC10AB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E0E-B37A-4249-9AA1-BA7DD4BC1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632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92D7F-3C79-4833-A3DC-E19C55BBA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621C0-E973-43D3-B7CC-0F0CB9A01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C56F7-D9C6-4DAC-BEF2-4716EB05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3CBA-28EC-4B3E-AFF9-8E9CDAF9093F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294B7-90DD-4FEA-A143-605CB9E52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DBB45-FF36-4337-937A-03ADC5CAF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E0E-B37A-4249-9AA1-BA7DD4BC1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52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AF551-5581-4C6F-977C-C855997E4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02BF7-957D-4C15-9FBA-FCB1C0933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94D88-E10E-444D-8DB3-75AC64D22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3CBA-28EC-4B3E-AFF9-8E9CDAF9093F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E055C-B59E-4237-AF15-9EF2E74CA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A89AB-07E5-488B-A4D0-B1DDEAB48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E0E-B37A-4249-9AA1-BA7DD4BC1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45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B602E-E841-4733-8176-B406BFE15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D94C5-2AE2-44E5-8B59-82450DE881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6D4C5-8AD1-45E5-B10E-2F7F809C9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78746B-F02F-429E-B23B-496F10C4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3CBA-28EC-4B3E-AFF9-8E9CDAF9093F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54DD0D-E1D9-4DBB-81C2-A254E535D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BBCBC-7AE8-4B12-B737-6489BE384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E0E-B37A-4249-9AA1-BA7DD4BC1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512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8B1E9-50BC-4DF3-AECA-CF53B1C39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AAB20-B7CC-44E2-A698-A58DF2409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9EF2B-3756-4302-B01A-A7549706F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78770-5C21-49C9-9C07-844EA65F37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80B8B2-4EFA-4804-9A62-0B88E9ADFF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02F4B7-59C7-4515-A6CD-94C07EAA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3CBA-28EC-4B3E-AFF9-8E9CDAF9093F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1B0AF5-5C78-4ADE-A699-08734BF06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6D1F91-F602-4945-8DF5-E7C76B13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E0E-B37A-4249-9AA1-BA7DD4BC1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832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5E8A0-5B60-4507-97D6-40F1221A9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605D5-61BC-41A8-8201-DC83BAF09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3CBA-28EC-4B3E-AFF9-8E9CDAF9093F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183FD-4FD1-422D-B57A-FE60AA9EC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7E7D52-1B3C-4C45-A3B7-59D35737E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E0E-B37A-4249-9AA1-BA7DD4BC1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183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8CFEE8-D054-4472-957A-4D4B0E450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3CBA-28EC-4B3E-AFF9-8E9CDAF9093F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FA6069-1A7D-41BA-A997-8619B5224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6FEF1-317E-4776-BF2C-435F3F8DB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E0E-B37A-4249-9AA1-BA7DD4BC1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635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2B46C-1A76-43A5-909F-C73F0860A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B5CE5-D55E-469A-82D3-7FECF573E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032461-59F5-44B7-A0F7-4B44DD4C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08AA8-8A5D-48D7-9267-249EB5C7F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3CBA-28EC-4B3E-AFF9-8E9CDAF9093F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7E3FA0-80E0-45F2-B11D-8CCDE2D8A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F3623-DBF5-4AC5-8D5B-A600A8F16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E0E-B37A-4249-9AA1-BA7DD4BC1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35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FAAB0-4536-4F32-81D8-39649C00F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E4CB43-95CB-47C1-AB2B-904786590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8BE3C-12A4-4CA9-AB70-239AB4C9E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B4A4-1249-4B3F-A1DF-8203819D0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3CBA-28EC-4B3E-AFF9-8E9CDAF9093F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45879F-657D-478D-8583-F02774D98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6AE9F-FF48-4A6C-A7A8-3B9E3D4A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43E0E-B37A-4249-9AA1-BA7DD4BC1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80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D3A0FE-2FAA-4DD6-BF13-35EF032A7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B6996-9893-48A0-93E2-56FE8CF52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DCCCB-D152-4CB4-887D-C5D6A79246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A3CBA-28EC-4B3E-AFF9-8E9CDAF9093F}" type="datetimeFigureOut">
              <a:rPr lang="en-GB" smtClean="0"/>
              <a:t>14/05/2024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96A76-9A91-4937-98A4-628114AFC5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BE155-36A9-4C17-901C-869FA41770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43E0E-B37A-4249-9AA1-BA7DD4BC18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66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facebook.com/MKSEND" TargetMode="External"/><Relationship Id="rId5" Type="http://schemas.openxmlformats.org/officeDocument/2006/relationships/hyperlink" Target="http://www.mksendlocaloffer.co.uk" TargetMode="Externa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mksendias.org.uk/referral" TargetMode="External"/><Relationship Id="rId7" Type="http://schemas.openxmlformats.org/officeDocument/2006/relationships/hyperlink" Target="http://www.facebook.com/MKSENDIA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mksendias/" TargetMode="External"/><Relationship Id="rId5" Type="http://schemas.openxmlformats.org/officeDocument/2006/relationships/hyperlink" Target="mailto:contact@mksendias.org.uk" TargetMode="Externa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nwl.nhs.uk/services/community-services/milton-keynes-children-and-young-peoples-occupational-therapy-team/videos" TargetMode="External"/><Relationship Id="rId13" Type="http://schemas.openxmlformats.org/officeDocument/2006/relationships/hyperlink" Target="https://contact.org.uk/help-for-families/workshops-and-events/workshops/" TargetMode="External"/><Relationship Id="rId18" Type="http://schemas.openxmlformats.org/officeDocument/2006/relationships/hyperlink" Target="https://www.childrensmentalhealthweek.org.uk/news-and-blogs/2023/february/5-ways-to-support-your-child-to-make-friends/" TargetMode="External"/><Relationship Id="rId3" Type="http://schemas.openxmlformats.org/officeDocument/2006/relationships/hyperlink" Target="https://www.mksendlocaloffer.co.uk/education-and-send/support-school" TargetMode="External"/><Relationship Id="rId21" Type="http://schemas.openxmlformats.org/officeDocument/2006/relationships/image" Target="../media/image3.png"/><Relationship Id="rId7" Type="http://schemas.openxmlformats.org/officeDocument/2006/relationships/hyperlink" Target="https://www.cnwl.nhs.uk/services/community-services/milton-keynes-children-and-young-peoples-occupational-therapy-team/advice-sheets-and-resources" TargetMode="External"/><Relationship Id="rId12" Type="http://schemas.openxmlformats.org/officeDocument/2006/relationships/hyperlink" Target="https://www.nhsfife.org/services/all-services/children-and-young-people-s-continence-service/looschool/" TargetMode="External"/><Relationship Id="rId17" Type="http://schemas.openxmlformats.org/officeDocument/2006/relationships/hyperlink" Target="https://www.tes.com/magazine/archive/five-ways-help-autistic-students-get-settled" TargetMode="External"/><Relationship Id="rId2" Type="http://schemas.openxmlformats.org/officeDocument/2006/relationships/notesSlide" Target="../notesSlides/notesSlide15.xml"/><Relationship Id="rId16" Type="http://schemas.openxmlformats.org/officeDocument/2006/relationships/hyperlink" Target="https://www.familylives.org.uk/advice/primary/learning-school/starting-primary-school" TargetMode="Externa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nwl.nhs.uk/services/community-services/milton-keynes-children-and-young-peoples-occupational-therapy-team" TargetMode="External"/><Relationship Id="rId11" Type="http://schemas.openxmlformats.org/officeDocument/2006/relationships/hyperlink" Target="https://eric.org.uk/potty-training/children-additional-needs/" TargetMode="External"/><Relationship Id="rId5" Type="http://schemas.openxmlformats.org/officeDocument/2006/relationships/hyperlink" Target="https://www.mksendlocaloffer.co.uk/early-years-0-5-years/early-years-support-and-advice" TargetMode="External"/><Relationship Id="rId15" Type="http://schemas.openxmlformats.org/officeDocument/2006/relationships/hyperlink" Target="https://www.scope.org.uk/advice-and-support/help-disabled-child-sleep/" TargetMode="External"/><Relationship Id="rId10" Type="http://schemas.openxmlformats.org/officeDocument/2006/relationships/hyperlink" Target="https://www.autism.org.uk/advice-and-guidance/topics/transitions/england/starting-or-switching-school" TargetMode="External"/><Relationship Id="rId19" Type="http://schemas.openxmlformats.org/officeDocument/2006/relationships/hyperlink" Target="https://mksendias.org.uk/" TargetMode="External"/><Relationship Id="rId4" Type="http://schemas.openxmlformats.org/officeDocument/2006/relationships/hyperlink" Target="https://www.milton-keynes.gov.uk/schools-and-lifelong-learning/SEND/send-resources/how-can-i-help-my-child-send-prepare-school" TargetMode="External"/><Relationship Id="rId9" Type="http://schemas.openxmlformats.org/officeDocument/2006/relationships/hyperlink" Target="https://www.milton-keynes.gov.uk/libraries" TargetMode="External"/><Relationship Id="rId14" Type="http://schemas.openxmlformats.org/officeDocument/2006/relationships/hyperlink" Target="https://thesleepcharity.org.uk/information-support/children/children-with-send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jpeg"/><Relationship Id="rId7" Type="http://schemas.openxmlformats.org/officeDocument/2006/relationships/hyperlink" Target="https://www.ndti.org.uk/resources/publication/one-page-profil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pecialneedsjungle.com/top-tips-successful-one-page-profile/" TargetMode="External"/><Relationship Id="rId5" Type="http://schemas.openxmlformats.org/officeDocument/2006/relationships/hyperlink" Target="https://www.gov.uk/government/publications/supporting-pupils-at-school-with-medical-conditions--3" TargetMode="External"/><Relationship Id="rId4" Type="http://schemas.openxmlformats.org/officeDocument/2006/relationships/image" Target="../media/image9.jpe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F9ADAF49-3770-42C3-9488-FDFD5A393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905"/>
            <a:ext cx="12192000" cy="6857315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low confidence">
            <a:extLst>
              <a:ext uri="{FF2B5EF4-FFF2-40B4-BE49-F238E27FC236}">
                <a16:creationId xmlns:a16="http://schemas.microsoft.com/office/drawing/2014/main" id="{938C7165-2BBC-4FA5-ABF8-BFBB3BEAD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799" y="5863439"/>
            <a:ext cx="2062162" cy="5094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C5913C-2CD2-4E09-8A48-2582422FF51F}"/>
              </a:ext>
            </a:extLst>
          </p:cNvPr>
          <p:cNvSpPr txBox="1"/>
          <p:nvPr/>
        </p:nvSpPr>
        <p:spPr>
          <a:xfrm>
            <a:off x="900073" y="222082"/>
            <a:ext cx="10658653" cy="15132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GB" sz="2800" b="1" i="0" u="none" strike="noStrike" dirty="0">
                <a:solidFill>
                  <a:schemeClr val="bg1"/>
                </a:solidFill>
                <a:effectLst/>
                <a:latin typeface="Verdana"/>
                <a:ea typeface="Verdana"/>
              </a:rPr>
              <a:t>How to prepare your child with Special Educational </a:t>
            </a:r>
            <a:r>
              <a:rPr lang="en-GB" sz="2800" b="1" i="0" u="none" strike="noStrike">
                <a:solidFill>
                  <a:schemeClr val="bg1"/>
                </a:solidFill>
                <a:effectLst/>
                <a:latin typeface="Verdana"/>
                <a:ea typeface="Verdana"/>
              </a:rPr>
              <a:t>Needs to successfully start </a:t>
            </a:r>
            <a:r>
              <a:rPr lang="en-GB" sz="2800" b="1">
                <a:solidFill>
                  <a:schemeClr val="bg1"/>
                </a:solidFill>
                <a:latin typeface="Verdana"/>
                <a:ea typeface="Verdana"/>
              </a:rPr>
              <a:t>primary </a:t>
            </a:r>
            <a:r>
              <a:rPr lang="en-GB" sz="2800" b="1" i="0" u="none" strike="noStrike">
                <a:solidFill>
                  <a:schemeClr val="bg1"/>
                </a:solidFill>
                <a:effectLst/>
                <a:latin typeface="Verdana"/>
                <a:ea typeface="Verdana"/>
              </a:rPr>
              <a:t>school</a:t>
            </a:r>
            <a:endParaRPr lang="en-GB" sz="2800" b="1">
              <a:solidFill>
                <a:schemeClr val="bg1"/>
              </a:solidFill>
              <a:latin typeface="Verdana"/>
              <a:ea typeface="Verdana"/>
            </a:endParaRPr>
          </a:p>
        </p:txBody>
      </p:sp>
      <p:pic>
        <p:nvPicPr>
          <p:cNvPr id="3" name="Picture 2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24C04003-A4B7-0BCF-65C8-6AF330BDD4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50" y="5526615"/>
            <a:ext cx="1964382" cy="846315"/>
          </a:xfrm>
          <a:prstGeom prst="rect">
            <a:avLst/>
          </a:prstGeom>
        </p:spPr>
      </p:pic>
      <p:pic>
        <p:nvPicPr>
          <p:cNvPr id="5" name="Picture 4" descr="School students in class doing schoolwork">
            <a:extLst>
              <a:ext uri="{FF2B5EF4-FFF2-40B4-BE49-F238E27FC236}">
                <a16:creationId xmlns:a16="http://schemas.microsoft.com/office/drawing/2014/main" id="{88A12661-6419-E9F4-F7C8-61155632BF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552" y="3539204"/>
            <a:ext cx="3669264" cy="2445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253948-B293-40AC-E5CE-0C6740101D89}"/>
              </a:ext>
            </a:extLst>
          </p:cNvPr>
          <p:cNvSpPr txBox="1"/>
          <p:nvPr/>
        </p:nvSpPr>
        <p:spPr>
          <a:xfrm>
            <a:off x="4163804" y="2808868"/>
            <a:ext cx="42005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Monday 13</a:t>
            </a:r>
            <a:r>
              <a:rPr lang="en-GB" sz="1600" baseline="3000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en-GB" sz="160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May 1.00- 2.00pm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E88C2-30C0-71E2-3AF7-1672FDD45CED}"/>
              </a:ext>
            </a:extLst>
          </p:cNvPr>
          <p:cNvSpPr txBox="1"/>
          <p:nvPr/>
        </p:nvSpPr>
        <p:spPr>
          <a:xfrm>
            <a:off x="2590255" y="1897237"/>
            <a:ext cx="7011490" cy="717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en-GB" b="1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By: Specialist Teaching Team and SENDIAS Service </a:t>
            </a:r>
          </a:p>
        </p:txBody>
      </p:sp>
    </p:spTree>
    <p:extLst>
      <p:ext uri="{BB962C8B-B14F-4D97-AF65-F5344CB8AC3E}">
        <p14:creationId xmlns:p14="http://schemas.microsoft.com/office/powerpoint/2010/main" val="3694246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1C5913C-2CD2-4E09-8A48-2582422FF51F}"/>
              </a:ext>
            </a:extLst>
          </p:cNvPr>
          <p:cNvSpPr txBox="1"/>
          <p:nvPr/>
        </p:nvSpPr>
        <p:spPr>
          <a:xfrm>
            <a:off x="918457" y="192107"/>
            <a:ext cx="10167607" cy="7970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GB" sz="4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Friendships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FE3D2C-81A4-8461-65E4-3FEF32E50A49}"/>
              </a:ext>
            </a:extLst>
          </p:cNvPr>
          <p:cNvSpPr txBox="1"/>
          <p:nvPr/>
        </p:nvSpPr>
        <p:spPr>
          <a:xfrm>
            <a:off x="465665" y="1151551"/>
            <a:ext cx="11572260" cy="28000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to support your child to make friends</a:t>
            </a:r>
            <a:endParaRPr lang="en-GB" sz="20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GB"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lt"/>
              </a:rPr>
              <a:t>Link with other parents </a:t>
            </a:r>
            <a:r>
              <a:rPr lang="en-GB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lt"/>
              </a:rPr>
              <a:t>eg</a:t>
            </a:r>
            <a:r>
              <a:rPr lang="en-GB"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lt"/>
              </a:rPr>
              <a:t>: play dates for younger children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Help them to gain confidence – look at developing play skills , sharing and taking turns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GB"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Reassure them that it’s natural for friends to fall out sometimes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GB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9148155D-A4E9-8A69-5B64-9A58EC73F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461493"/>
            <a:ext cx="827306" cy="204400"/>
          </a:xfrm>
          <a:prstGeom prst="rect">
            <a:avLst/>
          </a:prstGeom>
        </p:spPr>
      </p:pic>
      <p:pic>
        <p:nvPicPr>
          <p:cNvPr id="4" name="Picture 3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7F5B138B-CEDE-3ACD-3CB8-88D9300E2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385479"/>
            <a:ext cx="827305" cy="356428"/>
          </a:xfrm>
          <a:prstGeom prst="rect">
            <a:avLst/>
          </a:prstGeom>
        </p:spPr>
      </p:pic>
      <p:pic>
        <p:nvPicPr>
          <p:cNvPr id="6" name="Picture 5" descr="Kids playing and drawing on the ground">
            <a:extLst>
              <a:ext uri="{FF2B5EF4-FFF2-40B4-BE49-F238E27FC236}">
                <a16:creationId xmlns:a16="http://schemas.microsoft.com/office/drawing/2014/main" id="{468B86AA-5CEA-A549-207A-FF742992F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38" y="4107422"/>
            <a:ext cx="3150864" cy="198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2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1C5913C-2CD2-4E09-8A48-2582422FF51F}"/>
              </a:ext>
            </a:extLst>
          </p:cNvPr>
          <p:cNvSpPr txBox="1"/>
          <p:nvPr/>
        </p:nvSpPr>
        <p:spPr>
          <a:xfrm>
            <a:off x="575140" y="866420"/>
            <a:ext cx="10167607" cy="8725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GB" sz="5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Remember ….</a:t>
            </a:r>
            <a:endParaRPr lang="en-GB" sz="54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FE3D2C-81A4-8461-65E4-3FEF32E50A49}"/>
              </a:ext>
            </a:extLst>
          </p:cNvPr>
          <p:cNvSpPr txBox="1"/>
          <p:nvPr/>
        </p:nvSpPr>
        <p:spPr>
          <a:xfrm>
            <a:off x="698832" y="1738967"/>
            <a:ext cx="11073190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3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Change can be difficult- you may need to give time for your child to settle</a:t>
            </a:r>
            <a:endParaRPr lang="en-GB" sz="3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endParaRPr lang="en-GB" sz="3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r>
              <a:rPr lang="en-GB"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Keep yourself calm</a:t>
            </a:r>
          </a:p>
          <a:p>
            <a:endParaRPr lang="en-GB" sz="3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r>
              <a:rPr lang="en-GB"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Give school  the chance to get to know your child</a:t>
            </a:r>
            <a:endParaRPr lang="en-GB" sz="36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4F26FBE7-2463-5C60-CB57-4E2783255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461493"/>
            <a:ext cx="827306" cy="204400"/>
          </a:xfrm>
          <a:prstGeom prst="rect">
            <a:avLst/>
          </a:prstGeom>
        </p:spPr>
      </p:pic>
      <p:pic>
        <p:nvPicPr>
          <p:cNvPr id="4" name="Picture 3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9A741329-2032-243E-4D36-A77A54294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385479"/>
            <a:ext cx="827305" cy="356428"/>
          </a:xfrm>
          <a:prstGeom prst="rect">
            <a:avLst/>
          </a:prstGeom>
        </p:spPr>
      </p:pic>
      <p:pic>
        <p:nvPicPr>
          <p:cNvPr id="8" name="Picture 7" descr="Children writing">
            <a:extLst>
              <a:ext uri="{FF2B5EF4-FFF2-40B4-BE49-F238E27FC236}">
                <a16:creationId xmlns:a16="http://schemas.microsoft.com/office/drawing/2014/main" id="{CF018E51-D6F3-4E4A-F600-19542D2C7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705" y="206733"/>
            <a:ext cx="2771967" cy="184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56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1C5913C-2CD2-4E09-8A48-2582422FF51F}"/>
              </a:ext>
            </a:extLst>
          </p:cNvPr>
          <p:cNvSpPr txBox="1"/>
          <p:nvPr/>
        </p:nvSpPr>
        <p:spPr>
          <a:xfrm>
            <a:off x="575140" y="866420"/>
            <a:ext cx="10167607" cy="8725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GB" sz="5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Who can support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FE3D2C-81A4-8461-65E4-3FEF32E50A49}"/>
              </a:ext>
            </a:extLst>
          </p:cNvPr>
          <p:cNvSpPr txBox="1"/>
          <p:nvPr/>
        </p:nvSpPr>
        <p:spPr>
          <a:xfrm>
            <a:off x="698832" y="1738967"/>
            <a:ext cx="11073190" cy="61863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3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Talk to your setting SENCO</a:t>
            </a:r>
          </a:p>
          <a:p>
            <a:endParaRPr lang="en-GB" sz="3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Talk to your child’s class teacher</a:t>
            </a:r>
            <a:endParaRPr lang="en-GB" sz="3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endParaRPr lang="en-GB" sz="3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Arrange a meeting with the school SENCO</a:t>
            </a:r>
          </a:p>
          <a:p>
            <a:endParaRPr lang="en-GB" sz="3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Feel confident to ask school any questions</a:t>
            </a:r>
          </a:p>
          <a:p>
            <a:endParaRPr lang="en-GB" sz="3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endParaRPr lang="en-GB" sz="3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endParaRPr lang="en-GB" sz="3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4F26FBE7-2463-5C60-CB57-4E2783255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461493"/>
            <a:ext cx="827306" cy="204400"/>
          </a:xfrm>
          <a:prstGeom prst="rect">
            <a:avLst/>
          </a:prstGeom>
        </p:spPr>
      </p:pic>
      <p:pic>
        <p:nvPicPr>
          <p:cNvPr id="4" name="Picture 3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9A741329-2032-243E-4D36-A77A54294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385479"/>
            <a:ext cx="827305" cy="356428"/>
          </a:xfrm>
          <a:prstGeom prst="rect">
            <a:avLst/>
          </a:prstGeom>
        </p:spPr>
      </p:pic>
      <p:pic>
        <p:nvPicPr>
          <p:cNvPr id="8" name="Picture 7" descr="Children writing">
            <a:extLst>
              <a:ext uri="{FF2B5EF4-FFF2-40B4-BE49-F238E27FC236}">
                <a16:creationId xmlns:a16="http://schemas.microsoft.com/office/drawing/2014/main" id="{CF018E51-D6F3-4E4A-F600-19542D2C7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705" y="206733"/>
            <a:ext cx="2771967" cy="184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66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4F26FBE7-2463-5C60-CB57-4E2783255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10" y="5113534"/>
            <a:ext cx="3985712" cy="9847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4EF1464-F21E-E946-7514-BD122336768A}"/>
              </a:ext>
            </a:extLst>
          </p:cNvPr>
          <p:cNvSpPr/>
          <p:nvPr/>
        </p:nvSpPr>
        <p:spPr>
          <a:xfrm>
            <a:off x="1706528" y="296497"/>
            <a:ext cx="9134015" cy="10578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685800">
              <a:lnSpc>
                <a:spcPct val="150000"/>
              </a:lnSpc>
            </a:pPr>
            <a:r>
              <a:rPr lang="en-GB" sz="3600" b="1" dirty="0">
                <a:solidFill>
                  <a:schemeClr val="bg1"/>
                </a:solidFill>
                <a:latin typeface="Verdana"/>
                <a:ea typeface="Verdana"/>
              </a:rPr>
              <a:t>Milton Keynes Local Offer</a:t>
            </a:r>
            <a:endParaRPr lang="en-GB" sz="36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B83AE58C-C89B-15C0-5A4C-C550E87635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33" t="9034" r="10272" b="5042"/>
          <a:stretch/>
        </p:blipFill>
        <p:spPr>
          <a:xfrm>
            <a:off x="6742982" y="1739660"/>
            <a:ext cx="5441890" cy="51163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AA10339-210D-EF43-3907-AB6BC4E7DDCC}"/>
              </a:ext>
            </a:extLst>
          </p:cNvPr>
          <p:cNvSpPr/>
          <p:nvPr/>
        </p:nvSpPr>
        <p:spPr>
          <a:xfrm>
            <a:off x="340678" y="2251817"/>
            <a:ext cx="6100394" cy="156107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defTabSz="685800">
              <a:lnSpc>
                <a:spcPct val="150000"/>
              </a:lnSpc>
            </a:pPr>
            <a:r>
              <a:rPr lang="en-GB" sz="2400" dirty="0">
                <a:solidFill>
                  <a:srgbClr val="000000"/>
                </a:solidFill>
                <a:latin typeface="Verdana"/>
                <a:ea typeface="Verdana"/>
              </a:rPr>
              <a:t>  W</a:t>
            </a:r>
            <a:r>
              <a:rPr lang="en-GB" sz="2400" b="0" i="0" u="none" strike="noStrike" dirty="0">
                <a:solidFill>
                  <a:srgbClr val="000000"/>
                </a:solidFill>
                <a:effectLst/>
                <a:latin typeface="Verdana"/>
                <a:ea typeface="Verdana"/>
              </a:rPr>
              <a:t>: </a:t>
            </a:r>
            <a:r>
              <a:rPr lang="en-GB" sz="2400" dirty="0">
                <a:solidFill>
                  <a:srgbClr val="0070C0"/>
                </a:solidFill>
                <a:latin typeface="Verdana"/>
                <a:ea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www.mksendlocaloffer.co.uk</a:t>
            </a:r>
            <a:r>
              <a:rPr lang="en-GB" sz="2400" dirty="0">
                <a:latin typeface="Verdana"/>
                <a:ea typeface="Verdana"/>
              </a:rPr>
              <a:t>  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Verdana"/>
                <a:ea typeface="Verdana"/>
              </a:rPr>
              <a:t>​</a:t>
            </a:r>
            <a:endParaRPr lang="en-US" dirty="0"/>
          </a:p>
          <a:p>
            <a:pPr algn="ctr" defTabSz="685800">
              <a:lnSpc>
                <a:spcPct val="150000"/>
              </a:lnSpc>
            </a:pPr>
            <a:r>
              <a:rPr lang="en-GB" sz="2400" dirty="0">
                <a:solidFill>
                  <a:srgbClr val="000000"/>
                </a:solidFill>
                <a:latin typeface="Verdana"/>
                <a:ea typeface="Verdana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Verdana"/>
                <a:ea typeface="Verdana"/>
                <a:hlinkClick r:id="rId6"/>
              </a:rPr>
              <a:t>www.facebook.com/MKSEND</a:t>
            </a:r>
            <a:r>
              <a:rPr lang="en-US" sz="2400" dirty="0">
                <a:solidFill>
                  <a:srgbClr val="000000"/>
                </a:solidFill>
                <a:latin typeface="Verdana"/>
                <a:ea typeface="Verdana"/>
              </a:rPr>
              <a:t> </a:t>
            </a:r>
            <a:endParaRPr lang="en-US" sz="2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6770751-1CC9-DF59-D414-785B9EFF2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59" y="3198720"/>
            <a:ext cx="352949" cy="35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05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2A0B384B-C5BB-489C-1A8A-A7A1AC0EAD02}"/>
              </a:ext>
            </a:extLst>
          </p:cNvPr>
          <p:cNvSpPr/>
          <p:nvPr/>
        </p:nvSpPr>
        <p:spPr>
          <a:xfrm>
            <a:off x="3114988" y="341261"/>
            <a:ext cx="6372184" cy="729675"/>
          </a:xfrm>
          <a:prstGeom prst="round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MK SENDIAS Service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4F4A506F-A295-EFFE-0F36-7D3068B6F2F5}"/>
              </a:ext>
            </a:extLst>
          </p:cNvPr>
          <p:cNvSpPr txBox="1">
            <a:spLocks/>
          </p:cNvSpPr>
          <p:nvPr/>
        </p:nvSpPr>
        <p:spPr>
          <a:xfrm>
            <a:off x="5363727" y="1429467"/>
            <a:ext cx="6533521" cy="464049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</a:pPr>
            <a:r>
              <a:rPr lang="en-US" sz="2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IAS – Information, Advice &amp; Support 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Statutory Service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Remit - Education, Health and Social Care </a:t>
            </a:r>
          </a:p>
          <a:p>
            <a:pPr marL="0" indent="0" defTabSz="685800">
              <a:spcBef>
                <a:spcPts val="750"/>
              </a:spcBef>
              <a:buNone/>
            </a:pPr>
            <a:r>
              <a:rPr lang="en-US" sz="2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(as defined by the SEND CoP)</a:t>
            </a:r>
          </a:p>
          <a:p>
            <a:r>
              <a:rPr lang="en-GB" sz="2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Impartiality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Sits in the SEND legal framework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Work at arm’s length from the Local Authority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2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Not connected to schools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86FF29-065A-29FD-5C7B-58F56E35AD51}"/>
              </a:ext>
            </a:extLst>
          </p:cNvPr>
          <p:cNvSpPr/>
          <p:nvPr/>
        </p:nvSpPr>
        <p:spPr>
          <a:xfrm>
            <a:off x="2903974" y="981683"/>
            <a:ext cx="62926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GB" sz="2100" b="1">
                <a:solidFill>
                  <a:schemeClr val="accent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Independent - Impartial - Confidential </a:t>
            </a:r>
            <a:endParaRPr lang="en-GB" sz="2100">
              <a:solidFill>
                <a:schemeClr val="accent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BE0719-E088-63FC-10A7-137D297FD3D4}"/>
              </a:ext>
            </a:extLst>
          </p:cNvPr>
          <p:cNvSpPr/>
          <p:nvPr/>
        </p:nvSpPr>
        <p:spPr>
          <a:xfrm>
            <a:off x="1808703" y="6055074"/>
            <a:ext cx="9612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750"/>
              </a:spcBef>
            </a:pPr>
            <a:r>
              <a:rPr lang="en-US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Self Referral: </a:t>
            </a:r>
            <a:r>
              <a:rPr lang="en-GB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https://mksendias.org.uk/referral</a:t>
            </a:r>
            <a:endParaRPr lang="en-US" sz="2400" b="1" u="sng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00E16C9E-CDFE-D076-DE7D-594512AC1C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84" y="2024247"/>
            <a:ext cx="2746373" cy="117407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EB1CAA5-8DDB-C75B-2678-629ECBE3FFB4}"/>
              </a:ext>
            </a:extLst>
          </p:cNvPr>
          <p:cNvSpPr/>
          <p:nvPr/>
        </p:nvSpPr>
        <p:spPr>
          <a:xfrm>
            <a:off x="360920" y="3433329"/>
            <a:ext cx="4832880" cy="22955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</a:pP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T: </a:t>
            </a:r>
            <a:r>
              <a:rPr lang="en-US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01908 254518  </a:t>
            </a:r>
          </a:p>
          <a:p>
            <a:pPr algn="ctr" defTabSz="685800">
              <a:lnSpc>
                <a:spcPct val="150000"/>
              </a:lnSpc>
            </a:pP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E: </a:t>
            </a: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contact@mksendias.org.uk</a:t>
            </a:r>
            <a:endParaRPr lang="en-US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defTabSz="685800">
              <a:lnSpc>
                <a:spcPct val="150000"/>
              </a:lnSpc>
            </a:pP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W: </a:t>
            </a: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www.mksendias.org.uk</a:t>
            </a:r>
            <a:endParaRPr lang="en-US" b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defTabSz="685800">
              <a:lnSpc>
                <a:spcPct val="150000"/>
              </a:lnSpc>
            </a:pP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www.facebook.com/MKSENDIAS</a:t>
            </a:r>
            <a:r>
              <a:rPr lang="en-US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131C514-30EF-C3B1-9681-185622EFE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07" y="5085495"/>
            <a:ext cx="288471" cy="28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828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1EA3BA-2233-D669-24B4-E70B60004528}"/>
              </a:ext>
            </a:extLst>
          </p:cNvPr>
          <p:cNvSpPr txBox="1"/>
          <p:nvPr/>
        </p:nvSpPr>
        <p:spPr>
          <a:xfrm>
            <a:off x="730476" y="738359"/>
            <a:ext cx="11154408" cy="60535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in school - MK Local Offer</a:t>
            </a:r>
            <a:endParaRPr lang="en-GB" sz="1300" i="0" dirty="0">
              <a:solidFill>
                <a:schemeClr val="bg1"/>
              </a:solidFill>
              <a:effectLst/>
              <a:latin typeface="Verdana"/>
              <a:ea typeface="Verdana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can I help my child with SEND prepare for school? -  MK Local Offer</a:t>
            </a:r>
            <a:endParaRPr lang="en-GB" sz="13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Ideas, strategies and resources to help children and young people with SEND.</a:t>
            </a:r>
            <a:endParaRPr lang="en-GB" sz="13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Milton Keynes Children and Young People's Occupational Therapy Team</a:t>
            </a:r>
            <a:endParaRPr lang="en-GB" sz="1300" b="0" i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Advice sheets - over 5 years</a:t>
            </a:r>
            <a:endParaRPr lang="en-GB" sz="13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n-lt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Sensory Difficulties</a:t>
            </a:r>
            <a:endParaRPr lang="en-GB" sz="13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cs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Milton Keynes Libraries</a:t>
            </a: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cs typeface="+mn-lt"/>
              </a:rPr>
              <a:t>: Check ‘</a:t>
            </a:r>
            <a:r>
              <a:rPr lang="en-GB" sz="1300" b="1" dirty="0">
                <a:solidFill>
                  <a:schemeClr val="bg1"/>
                </a:solidFill>
                <a:latin typeface="Verdana"/>
                <a:ea typeface="Verdana"/>
                <a:cs typeface="+mn-lt"/>
              </a:rPr>
              <a:t>Parent shelf</a:t>
            </a: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cs typeface="+mn-lt"/>
              </a:rPr>
              <a:t>’ or search ‘</a:t>
            </a:r>
            <a:r>
              <a:rPr lang="en-GB" sz="1300" b="1" dirty="0">
                <a:solidFill>
                  <a:schemeClr val="bg1"/>
                </a:solidFill>
                <a:latin typeface="Verdana"/>
                <a:ea typeface="Verdana"/>
                <a:cs typeface="+mn-lt"/>
              </a:rPr>
              <a:t>Starting schools</a:t>
            </a: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cs typeface="+mn-lt"/>
              </a:rPr>
              <a:t>’ in e-catalogue. Books on potty training also available.</a:t>
            </a:r>
          </a:p>
          <a:p>
            <a:pPr marL="800100" lvl="1" indent="-342900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GB" sz="1300" dirty="0">
                <a:solidFill>
                  <a:schemeClr val="bg1"/>
                </a:solidFill>
                <a:latin typeface="Verdana"/>
                <a:ea typeface="+mn-lt"/>
                <a:cs typeface="+mn-lt"/>
              </a:rPr>
              <a:t>Starting School: A Peter Rabbit Tale by Beatrix Potter</a:t>
            </a:r>
            <a:endParaRPr lang="en-GB" sz="1300" dirty="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i="0" u="sng" strike="noStrike" dirty="0">
                <a:solidFill>
                  <a:schemeClr val="bg1"/>
                </a:solidFill>
                <a:effectLst/>
                <a:latin typeface="Verdana"/>
                <a:ea typeface="Verdana"/>
                <a:cs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Starting or switching school - NAS</a:t>
            </a:r>
            <a:r>
              <a:rPr lang="en-US" sz="1300" i="0" dirty="0">
                <a:solidFill>
                  <a:schemeClr val="bg1"/>
                </a:solidFill>
                <a:effectLst/>
                <a:latin typeface="Verdana"/>
                <a:ea typeface="Verdana"/>
                <a:cs typeface="Calibri"/>
              </a:rPr>
              <a:t>​</a:t>
            </a:r>
            <a:r>
              <a:rPr lang="en-US" sz="1300" i="0" dirty="0">
                <a:solidFill>
                  <a:schemeClr val="bg1"/>
                </a:solidFill>
                <a:effectLst/>
                <a:latin typeface="Verdana"/>
                <a:ea typeface="Verdana"/>
              </a:rPr>
              <a:t>​</a:t>
            </a:r>
            <a:endParaRPr lang="en-GB" sz="1300" dirty="0">
              <a:solidFill>
                <a:schemeClr val="bg1"/>
              </a:solidFill>
              <a:latin typeface="Verdana"/>
              <a:ea typeface="Verdana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latin typeface="Verdana"/>
                <a:ea typeface="Verdana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Potty training children with additional needs – ERIC</a:t>
            </a:r>
            <a:endParaRPr lang="en-US" sz="1300" dirty="0">
              <a:solidFill>
                <a:schemeClr val="bg1"/>
              </a:solidFill>
              <a:latin typeface="Verdana"/>
              <a:ea typeface="Verdan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latin typeface="Verdana"/>
                <a:ea typeface="+mn-lt"/>
                <a:cs typeface="+mn-l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Starting school and toileting - NHS</a:t>
            </a:r>
            <a:endParaRPr lang="en-US" sz="1300" dirty="0">
              <a:solidFill>
                <a:schemeClr val="bg1"/>
              </a:solidFill>
              <a:latin typeface="Verdana"/>
              <a:ea typeface="Verdana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latin typeface="Verdana"/>
                <a:ea typeface="Verdana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Workshops by Contact </a:t>
            </a:r>
            <a:r>
              <a:rPr lang="en-US" sz="1300" dirty="0">
                <a:solidFill>
                  <a:schemeClr val="bg1"/>
                </a:solidFill>
                <a:latin typeface="Verdana"/>
                <a:ea typeface="Verdana"/>
              </a:rPr>
              <a:t>on topics such as ‘managing your child’s sleep’, ’toilet training’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Sleep: </a:t>
            </a: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1300" dirty="0">
                <a:solidFill>
                  <a:schemeClr val="bg1"/>
                </a:solidFill>
                <a:latin typeface="Verdana"/>
                <a:ea typeface="Verdana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Children with SEND - The Sleep Charity</a:t>
            </a:r>
            <a:endParaRPr lang="en-US" sz="1300" dirty="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  <a:p>
            <a:pPr marL="800100" lvl="1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Helping your child to sleep - Scope UK</a:t>
            </a:r>
            <a:endParaRPr lang="en-US" sz="1300" dirty="0">
              <a:solidFill>
                <a:schemeClr val="bg1"/>
              </a:solidFill>
              <a:latin typeface="Verdana"/>
              <a:ea typeface="Verdan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Starting primary school - Family Lives</a:t>
            </a:r>
            <a:endParaRPr lang="en-US" sz="1300" dirty="0">
              <a:solidFill>
                <a:schemeClr val="bg1"/>
              </a:solidFill>
              <a:latin typeface="Verdana"/>
              <a:ea typeface="Verdan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Five ways to help autistic students get settled - Tes Magazine</a:t>
            </a:r>
            <a:endParaRPr lang="en-US" sz="1300" dirty="0">
              <a:solidFill>
                <a:schemeClr val="bg1"/>
              </a:solidFill>
              <a:latin typeface="Verdana"/>
              <a:ea typeface="Verdan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/>
                </a:solidFill>
                <a:latin typeface="Verdana"/>
                <a:ea typeface="+mn-lt"/>
                <a:cs typeface="+mn-lt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 ways to support your child to make friends - Children's Mental Health Week</a:t>
            </a:r>
            <a:endParaRPr lang="en-GB" sz="1300" dirty="0">
              <a:solidFill>
                <a:schemeClr val="bg1"/>
              </a:solidFill>
              <a:latin typeface="Verdana"/>
              <a:ea typeface="Verdana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300" dirty="0">
                <a:solidFill>
                  <a:schemeClr val="bg1"/>
                </a:solidFill>
                <a:latin typeface="Verdana"/>
                <a:ea typeface="Verdana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Information and factsheet - MK SENDIAS</a:t>
            </a:r>
            <a:endParaRPr lang="en-GB" sz="1300" dirty="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27311D-D4E6-2ECC-6163-B5595D6FCED0}"/>
              </a:ext>
            </a:extLst>
          </p:cNvPr>
          <p:cNvSpPr txBox="1"/>
          <p:nvPr/>
        </p:nvSpPr>
        <p:spPr>
          <a:xfrm>
            <a:off x="3121880" y="196614"/>
            <a:ext cx="691848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>
                <a:solidFill>
                  <a:schemeClr val="bg1"/>
                </a:solidFill>
                <a:latin typeface="Verdana"/>
                <a:ea typeface="Verdana"/>
              </a:rPr>
              <a:t>Helpful resources….</a:t>
            </a: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5644C191-B441-6750-D4AD-CB897E9E5F7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461493"/>
            <a:ext cx="827306" cy="204400"/>
          </a:xfrm>
          <a:prstGeom prst="rect">
            <a:avLst/>
          </a:prstGeom>
        </p:spPr>
      </p:pic>
      <p:pic>
        <p:nvPicPr>
          <p:cNvPr id="6" name="Picture 5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1E258A41-4BBB-3A38-7791-952D11BA795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385479"/>
            <a:ext cx="827305" cy="35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7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F9ADAF49-3770-42C3-9488-FDFD5A393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C5913C-2CD2-4E09-8A48-2582422FF51F}"/>
              </a:ext>
            </a:extLst>
          </p:cNvPr>
          <p:cNvSpPr txBox="1"/>
          <p:nvPr/>
        </p:nvSpPr>
        <p:spPr>
          <a:xfrm>
            <a:off x="675338" y="1686112"/>
            <a:ext cx="9610751" cy="383226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ts val="6000"/>
              </a:lnSpc>
              <a:buFont typeface="Arial"/>
              <a:buChar char="•"/>
            </a:pPr>
            <a:r>
              <a:rPr lang="en-GB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Practical strategies to ensure smooth transition </a:t>
            </a:r>
            <a:endParaRPr lang="en-GB" sz="24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ts val="6000"/>
              </a:lnSpc>
              <a:buFont typeface="Arial"/>
              <a:buChar char="•"/>
            </a:pPr>
            <a:r>
              <a:rPr lang="en-GB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Things to consider </a:t>
            </a:r>
          </a:p>
          <a:p>
            <a:pPr marL="457200" indent="-457200">
              <a:lnSpc>
                <a:spcPts val="6000"/>
              </a:lnSpc>
              <a:buFont typeface="Arial"/>
              <a:buChar char="•"/>
            </a:pPr>
            <a:r>
              <a:rPr lang="en-GB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What to expect now until start of the school year </a:t>
            </a:r>
          </a:p>
          <a:p>
            <a:pPr marL="457200" indent="-457200">
              <a:lnSpc>
                <a:spcPts val="6000"/>
              </a:lnSpc>
              <a:buFont typeface="Arial"/>
              <a:buChar char="•"/>
            </a:pPr>
            <a:r>
              <a:rPr lang="en-GB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Where to find help</a:t>
            </a:r>
            <a:r>
              <a:rPr lang="en-GB" sz="3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 </a:t>
            </a:r>
          </a:p>
          <a:p>
            <a:pPr marL="457200" indent="-457200">
              <a:lnSpc>
                <a:spcPts val="6000"/>
              </a:lnSpc>
              <a:buFont typeface="Arial"/>
              <a:buChar char="•"/>
            </a:pPr>
            <a:r>
              <a:rPr lang="en-GB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Able to ask questions ?</a:t>
            </a:r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42DE577B-F86C-3CFC-149A-A56C9EBD8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381591"/>
            <a:ext cx="827306" cy="204400"/>
          </a:xfrm>
          <a:prstGeom prst="rect">
            <a:avLst/>
          </a:prstGeom>
        </p:spPr>
      </p:pic>
      <p:pic>
        <p:nvPicPr>
          <p:cNvPr id="3" name="Picture 2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C4714F7F-390A-AF5E-6E89-F934F1DD50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287821"/>
            <a:ext cx="827305" cy="35642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23F0C49-614B-8F2A-5732-F7028B19DA20}"/>
              </a:ext>
            </a:extLst>
          </p:cNvPr>
          <p:cNvSpPr txBox="1">
            <a:spLocks/>
          </p:cNvSpPr>
          <p:nvPr/>
        </p:nvSpPr>
        <p:spPr>
          <a:xfrm>
            <a:off x="838200" y="303423"/>
            <a:ext cx="10515600" cy="962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By end of this session </a:t>
            </a:r>
          </a:p>
        </p:txBody>
      </p:sp>
      <p:pic>
        <p:nvPicPr>
          <p:cNvPr id="5" name="Picture 4" descr="Teal backpack with school supplies">
            <a:extLst>
              <a:ext uri="{FF2B5EF4-FFF2-40B4-BE49-F238E27FC236}">
                <a16:creationId xmlns:a16="http://schemas.microsoft.com/office/drawing/2014/main" id="{A8951CB2-9527-0C56-37BB-1C1166A7B5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t="4385" r="45416"/>
          <a:stretch/>
        </p:blipFill>
        <p:spPr>
          <a:xfrm>
            <a:off x="10029271" y="3082567"/>
            <a:ext cx="1864311" cy="260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45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1C5913C-2CD2-4E09-8A48-2582422FF51F}"/>
              </a:ext>
            </a:extLst>
          </p:cNvPr>
          <p:cNvSpPr txBox="1"/>
          <p:nvPr/>
        </p:nvSpPr>
        <p:spPr>
          <a:xfrm>
            <a:off x="580477" y="473973"/>
            <a:ext cx="7711267" cy="7757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GB" sz="40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What school might do</a:t>
            </a:r>
            <a:endParaRPr lang="en-GB" sz="40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BB1B26-CB10-4D66-BECC-AAC159283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633" y="1637914"/>
            <a:ext cx="3521114" cy="176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962C7AC-81F3-2949-27B6-A32033731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887" y="136853"/>
            <a:ext cx="4137142" cy="34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DAADD0A1-6592-3D54-8733-1E666691E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376" y="3568798"/>
            <a:ext cx="4137141" cy="320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25E6B21F-A99F-3ADF-E596-9B924BC51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86" y="1546518"/>
            <a:ext cx="3725440" cy="314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B53D7D-8374-E82B-E11B-814D644B6605}"/>
              </a:ext>
            </a:extLst>
          </p:cNvPr>
          <p:cNvSpPr txBox="1"/>
          <p:nvPr/>
        </p:nvSpPr>
        <p:spPr>
          <a:xfrm rot="10800000" flipV="1">
            <a:off x="1092518" y="2274204"/>
            <a:ext cx="251688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b="1">
                <a:solidFill>
                  <a:schemeClr val="bg1"/>
                </a:solidFill>
              </a:rPr>
              <a:t>Visits</a:t>
            </a:r>
            <a:endParaRPr lang="en-US"/>
          </a:p>
          <a:p>
            <a:pPr marL="342900" indent="-342900">
              <a:buFont typeface="Arial"/>
              <a:buChar char="•"/>
            </a:pPr>
            <a:r>
              <a:rPr lang="en-GB" sz="2400" b="1">
                <a:solidFill>
                  <a:schemeClr val="bg1"/>
                </a:solidFill>
                <a:cs typeface="Calibri"/>
              </a:rPr>
              <a:t>Transition days</a:t>
            </a:r>
          </a:p>
          <a:p>
            <a:pPr marL="342900" indent="-342900">
              <a:buFont typeface="Arial"/>
              <a:buChar char="•"/>
            </a:pPr>
            <a:r>
              <a:rPr lang="en-GB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Picnic</a:t>
            </a:r>
            <a:r>
              <a:rPr lang="en-GB" sz="2400" b="1">
                <a:solidFill>
                  <a:schemeClr val="bg1"/>
                </a:solidFill>
                <a:cs typeface="Calibri"/>
              </a:rPr>
              <a:t> </a:t>
            </a:r>
          </a:p>
          <a:p>
            <a:pPr marL="342900" indent="-342900">
              <a:buFont typeface="Arial"/>
              <a:buChar char="•"/>
            </a:pPr>
            <a:r>
              <a:rPr lang="en-GB" sz="2400" b="1">
                <a:solidFill>
                  <a:schemeClr val="bg1"/>
                </a:solidFill>
                <a:cs typeface="Calibri"/>
              </a:rPr>
              <a:t>Stay and play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EA08C6-F91C-D9D2-0281-DF76A70C0EF5}"/>
              </a:ext>
            </a:extLst>
          </p:cNvPr>
          <p:cNvSpPr txBox="1"/>
          <p:nvPr/>
        </p:nvSpPr>
        <p:spPr>
          <a:xfrm rot="10800000" flipV="1">
            <a:off x="3496128" y="4315328"/>
            <a:ext cx="4001469" cy="16982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GB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Transition meeting </a:t>
            </a:r>
            <a:endParaRPr lang="en-US"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GB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Might ask for paperwork 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GB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Home visits/ setting visit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GB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Information transfer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00CFB9-7432-87B2-0F30-DC7E163A23AD}"/>
              </a:ext>
            </a:extLst>
          </p:cNvPr>
          <p:cNvSpPr txBox="1"/>
          <p:nvPr/>
        </p:nvSpPr>
        <p:spPr>
          <a:xfrm>
            <a:off x="8295313" y="1003118"/>
            <a:ext cx="3587062" cy="21176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fontAlgn="base">
              <a:lnSpc>
                <a:spcPct val="150000"/>
              </a:lnSpc>
              <a:buFont typeface="Arial"/>
              <a:buChar char="•"/>
            </a:pPr>
            <a:r>
              <a:rPr lang="en-US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Possible introduction to teacher </a:t>
            </a:r>
            <a:endParaRPr lang="en-US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/>
            </a:endParaRPr>
          </a:p>
          <a:p>
            <a:pPr marL="342900" indent="-342900" algn="l" rtl="0" fontAlgn="base">
              <a:lnSpc>
                <a:spcPct val="150000"/>
              </a:lnSpc>
              <a:buFont typeface="Arial"/>
              <a:buChar char="•"/>
            </a:pPr>
            <a:r>
              <a:rPr lang="en-GB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So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cial </a:t>
            </a:r>
            <a:r>
              <a:rPr lang="en-GB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S</a:t>
            </a:r>
            <a:r>
              <a:rPr lang="en-GB" b="1" i="0" u="none" strike="noStrike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tory </a:t>
            </a:r>
            <a:r>
              <a:rPr lang="en-US" b="1" i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​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GB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One page profile</a:t>
            </a:r>
            <a:endParaRPr lang="en-US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algn="l" rtl="0" fontAlgn="base">
              <a:lnSpc>
                <a:spcPct val="150000"/>
              </a:lnSpc>
            </a:pPr>
            <a:r>
              <a:rPr lang="en-GB" b="1" i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4DE2B8-EC84-3DE6-661C-89B36412246F}"/>
              </a:ext>
            </a:extLst>
          </p:cNvPr>
          <p:cNvSpPr txBox="1"/>
          <p:nvPr/>
        </p:nvSpPr>
        <p:spPr>
          <a:xfrm rot="9416652" flipV="1">
            <a:off x="7286461" y="4468078"/>
            <a:ext cx="4561116" cy="11387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Is your school doing something different, which you have found useful?</a:t>
            </a:r>
            <a:endParaRPr lang="en-GB" sz="2200" b="1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66236E6E-EF6E-5DD6-C1D0-ABCEAE137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461493"/>
            <a:ext cx="827306" cy="204400"/>
          </a:xfrm>
          <a:prstGeom prst="rect">
            <a:avLst/>
          </a:prstGeom>
        </p:spPr>
      </p:pic>
      <p:pic>
        <p:nvPicPr>
          <p:cNvPr id="7" name="Picture 6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B1181A5E-53F3-0096-5A5B-D881784E5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385479"/>
            <a:ext cx="827305" cy="35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44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1C5913C-2CD2-4E09-8A48-2582422FF51F}"/>
              </a:ext>
            </a:extLst>
          </p:cNvPr>
          <p:cNvSpPr txBox="1"/>
          <p:nvPr/>
        </p:nvSpPr>
        <p:spPr>
          <a:xfrm>
            <a:off x="2696424" y="201501"/>
            <a:ext cx="6799152" cy="78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GB" sz="4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Sharing Information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8FD75F1-B05E-FD62-6C34-701CCDD55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75" y="3659834"/>
            <a:ext cx="4319020" cy="292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A9D4DDC-5664-F7FE-E088-EFA016A31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791" y="2214938"/>
            <a:ext cx="4819286" cy="316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10301A-0A3C-359F-A874-C83296597243}"/>
              </a:ext>
            </a:extLst>
          </p:cNvPr>
          <p:cNvSpPr txBox="1"/>
          <p:nvPr/>
        </p:nvSpPr>
        <p:spPr>
          <a:xfrm>
            <a:off x="973689" y="1144748"/>
            <a:ext cx="4730002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>
                <a:solidFill>
                  <a:schemeClr val="bg1"/>
                </a:solidFill>
              </a:rPr>
              <a:t>All About 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>
                <a:solidFill>
                  <a:schemeClr val="bg1"/>
                </a:solidFill>
              </a:rPr>
              <a:t>One Page Profile</a:t>
            </a:r>
            <a:endParaRPr lang="en-GB" sz="2800" b="1">
              <a:solidFill>
                <a:schemeClr val="bg1"/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>
                <a:solidFill>
                  <a:schemeClr val="bg1"/>
                </a:solidFill>
                <a:ea typeface="Calibri"/>
                <a:cs typeface="Calibri"/>
              </a:rPr>
              <a:t>SALT passport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>
                <a:solidFill>
                  <a:schemeClr val="bg1"/>
                </a:solidFill>
                <a:ea typeface="Calibri"/>
                <a:cs typeface="Calibri"/>
              </a:rPr>
              <a:t>SEND Support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>
                <a:solidFill>
                  <a:schemeClr val="bg1"/>
                </a:solidFill>
                <a:ea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Healthcare Plan</a:t>
            </a:r>
            <a:r>
              <a:rPr lang="en-GB" sz="2800" b="1">
                <a:solidFill>
                  <a:schemeClr val="bg1"/>
                </a:solidFill>
                <a:ea typeface="Calibri"/>
                <a:cs typeface="Calibri"/>
              </a:rPr>
              <a:t> (not EHCP)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308BA-1616-581C-9648-225E8B20DCDC}"/>
              </a:ext>
            </a:extLst>
          </p:cNvPr>
          <p:cNvSpPr txBox="1"/>
          <p:nvPr/>
        </p:nvSpPr>
        <p:spPr>
          <a:xfrm>
            <a:off x="6399025" y="5640836"/>
            <a:ext cx="563081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Top tips for a successful One Page Profile - Special Needs Jungle</a:t>
            </a:r>
            <a:r>
              <a:rPr lang="en-US"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​​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E37B01-1EB7-BF17-A256-170A11E98D5B}"/>
              </a:ext>
            </a:extLst>
          </p:cNvPr>
          <p:cNvSpPr txBox="1"/>
          <p:nvPr/>
        </p:nvSpPr>
        <p:spPr>
          <a:xfrm>
            <a:off x="6399025" y="1558901"/>
            <a:ext cx="56308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One page profile: video &amp; template - </a:t>
            </a:r>
            <a:r>
              <a:rPr lang="en-US" sz="200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NDTi</a:t>
            </a:r>
            <a:r>
              <a:rPr lang="en-US"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​​</a:t>
            </a:r>
            <a:endParaRPr lang="en-US" sz="20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70A6B0AB-2200-EA46-F6E4-2320140208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381591"/>
            <a:ext cx="827306" cy="204400"/>
          </a:xfrm>
          <a:prstGeom prst="rect">
            <a:avLst/>
          </a:prstGeom>
        </p:spPr>
      </p:pic>
      <p:pic>
        <p:nvPicPr>
          <p:cNvPr id="6" name="Picture 5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5E77D80F-785D-5083-E505-08EFBBB9C8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287821"/>
            <a:ext cx="827305" cy="35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78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1C5913C-2CD2-4E09-8A48-2582422FF51F}"/>
              </a:ext>
            </a:extLst>
          </p:cNvPr>
          <p:cNvSpPr txBox="1"/>
          <p:nvPr/>
        </p:nvSpPr>
        <p:spPr>
          <a:xfrm>
            <a:off x="1826948" y="419380"/>
            <a:ext cx="8536890" cy="786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GB" sz="4400" b="1" i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How to prepare your child</a:t>
            </a:r>
            <a:endParaRPr lang="en-GB" sz="44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962C7AC-81F3-2949-27B6-A32033731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25" y="1423724"/>
            <a:ext cx="3390875" cy="285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DAADD0A1-6592-3D54-8733-1E666691E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872" y="3822991"/>
            <a:ext cx="3390875" cy="285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25E6B21F-A99F-3ADF-E596-9B924BC51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2" y="1675351"/>
            <a:ext cx="329851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B53D7D-8374-E82B-E11B-814D644B6605}"/>
              </a:ext>
            </a:extLst>
          </p:cNvPr>
          <p:cNvSpPr txBox="1"/>
          <p:nvPr/>
        </p:nvSpPr>
        <p:spPr>
          <a:xfrm rot="10800000" flipV="1">
            <a:off x="5199715" y="4768228"/>
            <a:ext cx="239323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Practical preparation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EA08C6-F91C-D9D2-0281-DF76A70C0EF5}"/>
              </a:ext>
            </a:extLst>
          </p:cNvPr>
          <p:cNvSpPr txBox="1"/>
          <p:nvPr/>
        </p:nvSpPr>
        <p:spPr>
          <a:xfrm rot="10800000" flipV="1">
            <a:off x="8339200" y="2438832"/>
            <a:ext cx="315601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Communication with school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00CFB9-7432-87B2-0F30-DC7E163A23AD}"/>
              </a:ext>
            </a:extLst>
          </p:cNvPr>
          <p:cNvSpPr txBox="1"/>
          <p:nvPr/>
        </p:nvSpPr>
        <p:spPr>
          <a:xfrm>
            <a:off x="910665" y="2436524"/>
            <a:ext cx="2378311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/>
            <a:endParaRPr lang="en-GB" sz="2400" b="1" i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fontAlgn="base"/>
            <a:r>
              <a:rPr lang="en-GB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Plan ahead </a:t>
            </a:r>
            <a:endParaRPr lang="en-US" sz="2400" b="1" i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45AB6291-F87C-BA5C-1186-EE2BC4BAC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461493"/>
            <a:ext cx="827306" cy="204400"/>
          </a:xfrm>
          <a:prstGeom prst="rect">
            <a:avLst/>
          </a:prstGeom>
        </p:spPr>
      </p:pic>
      <p:pic>
        <p:nvPicPr>
          <p:cNvPr id="7" name="Picture 6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A9BC6A18-9B0D-3188-F1EC-FE2DEFB56D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385479"/>
            <a:ext cx="827305" cy="356428"/>
          </a:xfrm>
          <a:prstGeom prst="rect">
            <a:avLst/>
          </a:prstGeom>
        </p:spPr>
      </p:pic>
      <p:pic>
        <p:nvPicPr>
          <p:cNvPr id="10" name="Picture 9" descr="Schoolgirl with red backpack">
            <a:extLst>
              <a:ext uri="{FF2B5EF4-FFF2-40B4-BE49-F238E27FC236}">
                <a16:creationId xmlns:a16="http://schemas.microsoft.com/office/drawing/2014/main" id="{F093329F-E968-E7E8-7E9A-8C0C663364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78" y="4592774"/>
            <a:ext cx="2803078" cy="1868719"/>
          </a:xfrm>
          <a:prstGeom prst="rect">
            <a:avLst/>
          </a:prstGeom>
        </p:spPr>
      </p:pic>
      <p:pic>
        <p:nvPicPr>
          <p:cNvPr id="21" name="Picture 20" descr="Classroom desks and chairs">
            <a:extLst>
              <a:ext uri="{FF2B5EF4-FFF2-40B4-BE49-F238E27FC236}">
                <a16:creationId xmlns:a16="http://schemas.microsoft.com/office/drawing/2014/main" id="{126A2B14-28B2-D569-7385-37AD399FEC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022" y="4504638"/>
            <a:ext cx="2646578" cy="1764385"/>
          </a:xfrm>
          <a:prstGeom prst="rect">
            <a:avLst/>
          </a:prstGeom>
        </p:spPr>
      </p:pic>
      <p:pic>
        <p:nvPicPr>
          <p:cNvPr id="27" name="Picture 26" descr="Calendar page with a pen on top">
            <a:extLst>
              <a:ext uri="{FF2B5EF4-FFF2-40B4-BE49-F238E27FC236}">
                <a16:creationId xmlns:a16="http://schemas.microsoft.com/office/drawing/2014/main" id="{E7F65F38-B719-9769-3C6C-8A36C70B41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72" y="1570313"/>
            <a:ext cx="3018672" cy="201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29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unch box with food in it">
            <a:extLst>
              <a:ext uri="{FF2B5EF4-FFF2-40B4-BE49-F238E27FC236}">
                <a16:creationId xmlns:a16="http://schemas.microsoft.com/office/drawing/2014/main" id="{527242BD-6346-AF44-DEE4-43B0BD189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31004" y="11627"/>
            <a:ext cx="1696781" cy="2545171"/>
          </a:xfrm>
          <a:prstGeom prst="rect">
            <a:avLst/>
          </a:prstGeom>
        </p:spPr>
      </p:pic>
      <p:pic>
        <p:nvPicPr>
          <p:cNvPr id="15" name="Picture 14" descr="Person watching empty phone">
            <a:extLst>
              <a:ext uri="{FF2B5EF4-FFF2-40B4-BE49-F238E27FC236}">
                <a16:creationId xmlns:a16="http://schemas.microsoft.com/office/drawing/2014/main" id="{9AF85BA2-F35F-4072-1BCB-7C9C22482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575" y="4612680"/>
            <a:ext cx="2184049" cy="1456757"/>
          </a:xfrm>
          <a:prstGeom prst="rect">
            <a:avLst/>
          </a:prstGeom>
        </p:spPr>
      </p:pic>
      <p:pic>
        <p:nvPicPr>
          <p:cNvPr id="7" name="Picture 6" descr="Young girl in red sweater">
            <a:extLst>
              <a:ext uri="{FF2B5EF4-FFF2-40B4-BE49-F238E27FC236}">
                <a16:creationId xmlns:a16="http://schemas.microsoft.com/office/drawing/2014/main" id="{6D4634EC-4688-212D-7706-9B747515B0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r="18663"/>
          <a:stretch/>
        </p:blipFill>
        <p:spPr>
          <a:xfrm>
            <a:off x="8733119" y="2476518"/>
            <a:ext cx="2149497" cy="1899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245C7B-27A8-903E-8213-719924970787}"/>
              </a:ext>
            </a:extLst>
          </p:cNvPr>
          <p:cNvSpPr txBox="1"/>
          <p:nvPr/>
        </p:nvSpPr>
        <p:spPr>
          <a:xfrm>
            <a:off x="594539" y="1269936"/>
            <a:ext cx="8182947" cy="48936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600" b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Uniform- practice dressing; consider sensory needs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PE Kit and changing  </a:t>
            </a:r>
            <a:endParaRPr lang="en-US" sz="2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endParaRPr lang="en-US" sz="2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b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Practise opening packets; lunchboxes etc , school dinners - using cutlery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Ask about reasonable adjustments linked to sensory/physical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b="1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1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Emotional regulation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1214BC-90B4-0C8A-AF29-3C97A20C0991}"/>
              </a:ext>
            </a:extLst>
          </p:cNvPr>
          <p:cNvSpPr txBox="1"/>
          <p:nvPr/>
        </p:nvSpPr>
        <p:spPr>
          <a:xfrm>
            <a:off x="2385565" y="339890"/>
            <a:ext cx="7420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Practical preparation</a:t>
            </a:r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8843A2EF-ADAD-DFB4-EAED-65ACA739CD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461493"/>
            <a:ext cx="827306" cy="204400"/>
          </a:xfrm>
          <a:prstGeom prst="rect">
            <a:avLst/>
          </a:prstGeom>
        </p:spPr>
      </p:pic>
      <p:pic>
        <p:nvPicPr>
          <p:cNvPr id="5" name="Picture 4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CBB23B99-3DFC-A65B-7425-7B31D1489B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385479"/>
            <a:ext cx="827305" cy="35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26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1C5913C-2CD2-4E09-8A48-2582422FF51F}"/>
              </a:ext>
            </a:extLst>
          </p:cNvPr>
          <p:cNvSpPr txBox="1"/>
          <p:nvPr/>
        </p:nvSpPr>
        <p:spPr>
          <a:xfrm>
            <a:off x="2162418" y="666476"/>
            <a:ext cx="7867163" cy="775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GB" sz="4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Linking with the school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49468A-7964-C540-B1F6-2653E1F886C4}"/>
              </a:ext>
            </a:extLst>
          </p:cNvPr>
          <p:cNvSpPr txBox="1"/>
          <p:nvPr/>
        </p:nvSpPr>
        <p:spPr>
          <a:xfrm>
            <a:off x="422910" y="2023110"/>
            <a:ext cx="11349112" cy="41549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GB" sz="2400" b="1" i="0" u="none" strike="noStrike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Read the</a:t>
            </a:r>
            <a:r>
              <a:rPr lang="en-GB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SEND Policy;</a:t>
            </a:r>
            <a:r>
              <a:rPr lang="en-GB" sz="2400" b="1" i="0" u="none" strike="noStrike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</a:t>
            </a:r>
            <a:r>
              <a:rPr lang="en-GB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B</a:t>
            </a:r>
            <a:r>
              <a:rPr lang="en-GB" sz="2400" b="1" i="0" u="none" strike="noStrike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ehaviour,</a:t>
            </a:r>
            <a:r>
              <a:rPr lang="en-GB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</a:t>
            </a:r>
            <a:endParaRPr lang="en-US" sz="2400" b="1" i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2400" b="1" i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1" i="0" u="none" strike="noStrike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Find out about the timetables/routines, or expectations to help prepare your child </a:t>
            </a:r>
            <a:r>
              <a:rPr lang="en-US" sz="2400" b="1" i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2400" b="1" i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1" i="0" u="none" strike="noStrike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Ask about what support may be offered </a:t>
            </a:r>
            <a:r>
              <a:rPr lang="en-US" sz="2400" b="1" i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2400" b="1" i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2400" b="1" i="0" u="none" strike="noStrike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Ask who is your main contact and the best way to get updates </a:t>
            </a:r>
            <a:r>
              <a:rPr lang="en-US" sz="2400" b="0" i="0">
                <a:solidFill>
                  <a:srgbClr val="00BCF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2400">
              <a:solidFill>
                <a:srgbClr val="00BCF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400" b="1" i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Use th</a:t>
            </a:r>
            <a:r>
              <a:rPr lang="en-US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e school website- find out about daily school routines </a:t>
            </a:r>
            <a:r>
              <a:rPr lang="en-US" sz="2400" b="1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eg</a:t>
            </a:r>
            <a:r>
              <a:rPr lang="en-US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: lunchtime,  breaktimes, </a:t>
            </a:r>
            <a:r>
              <a:rPr lang="en-US" sz="2400" b="1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etc</a:t>
            </a:r>
            <a:r>
              <a:rPr lang="en-US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 </a:t>
            </a:r>
            <a:endParaRPr lang="en-US" sz="2400" b="1" i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2D61C186-7284-747F-B1BA-2DB8B27AD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461493"/>
            <a:ext cx="827306" cy="204400"/>
          </a:xfrm>
          <a:prstGeom prst="rect">
            <a:avLst/>
          </a:prstGeom>
        </p:spPr>
      </p:pic>
      <p:pic>
        <p:nvPicPr>
          <p:cNvPr id="3" name="Picture 2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A68E86A7-72DA-EB51-D82A-EC09BF2F3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385479"/>
            <a:ext cx="827305" cy="35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01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1E7D837-9850-408D-39B2-AF209F60860E}"/>
              </a:ext>
            </a:extLst>
          </p:cNvPr>
          <p:cNvSpPr/>
          <p:nvPr/>
        </p:nvSpPr>
        <p:spPr>
          <a:xfrm>
            <a:off x="316442" y="1846157"/>
            <a:ext cx="3486714" cy="170095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200" b="1">
                <a:solidFill>
                  <a:srgbClr val="00899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Hours- full/part time; staggered start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DA8A8C9-FBED-095B-EBA9-A11ECF64E838}"/>
              </a:ext>
            </a:extLst>
          </p:cNvPr>
          <p:cNvSpPr/>
          <p:nvPr/>
        </p:nvSpPr>
        <p:spPr>
          <a:xfrm>
            <a:off x="337789" y="4013718"/>
            <a:ext cx="3500825" cy="165861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00899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Toileting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D62760-ED17-D238-2832-AC2B786895F7}"/>
              </a:ext>
            </a:extLst>
          </p:cNvPr>
          <p:cNvSpPr/>
          <p:nvPr/>
        </p:nvSpPr>
        <p:spPr>
          <a:xfrm>
            <a:off x="4244269" y="2165063"/>
            <a:ext cx="3500825" cy="170095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00899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will support look like?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8C19F7-F2F8-F409-CA1D-6CE9E38180C6}"/>
              </a:ext>
            </a:extLst>
          </p:cNvPr>
          <p:cNvSpPr txBox="1"/>
          <p:nvPr/>
        </p:nvSpPr>
        <p:spPr>
          <a:xfrm>
            <a:off x="2769828" y="639474"/>
            <a:ext cx="687105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Expectations</a:t>
            </a:r>
            <a:endParaRPr lang="en-GB" sz="48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FD94A5F-B5EE-F9EC-68E4-B173538B1A35}"/>
              </a:ext>
            </a:extLst>
          </p:cNvPr>
          <p:cNvSpPr/>
          <p:nvPr/>
        </p:nvSpPr>
        <p:spPr>
          <a:xfrm>
            <a:off x="8136273" y="1843878"/>
            <a:ext cx="3627825" cy="167273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00899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to stay in touch with staff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A2C4A01-2392-7E41-FDBD-99E1E5036703}"/>
              </a:ext>
            </a:extLst>
          </p:cNvPr>
          <p:cNvSpPr/>
          <p:nvPr/>
        </p:nvSpPr>
        <p:spPr>
          <a:xfrm>
            <a:off x="8168709" y="4094170"/>
            <a:ext cx="3627826" cy="167273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00899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Supporting behaviour</a:t>
            </a:r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:a16="http://schemas.microsoft.com/office/drawing/2014/main" id="{9C5DC3CC-E353-3484-FF6C-5B825650E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461493"/>
            <a:ext cx="827306" cy="204400"/>
          </a:xfrm>
          <a:prstGeom prst="rect">
            <a:avLst/>
          </a:prstGeom>
        </p:spPr>
      </p:pic>
      <p:pic>
        <p:nvPicPr>
          <p:cNvPr id="3" name="Picture 2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07E710DD-29E1-F137-CA08-5087BCB59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385479"/>
            <a:ext cx="827305" cy="356428"/>
          </a:xfrm>
          <a:prstGeom prst="rect">
            <a:avLst/>
          </a:prstGeom>
        </p:spPr>
      </p:pic>
      <p:pic>
        <p:nvPicPr>
          <p:cNvPr id="5" name="Picture 4" descr="Group of smiling school children">
            <a:extLst>
              <a:ext uri="{FF2B5EF4-FFF2-40B4-BE49-F238E27FC236}">
                <a16:creationId xmlns:a16="http://schemas.microsoft.com/office/drawing/2014/main" id="{DB961CA4-CB5F-9101-C5A6-FC76861B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15" y="4930535"/>
            <a:ext cx="1778493" cy="118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59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1E7D837-9850-408D-39B2-AF209F60860E}"/>
              </a:ext>
            </a:extLst>
          </p:cNvPr>
          <p:cNvSpPr/>
          <p:nvPr/>
        </p:nvSpPr>
        <p:spPr>
          <a:xfrm>
            <a:off x="370558" y="1621936"/>
            <a:ext cx="3670158" cy="17291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rgbClr val="00899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works for your child/YP?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DA8A8C9-FBED-095B-EBA9-A11ECF64E838}"/>
              </a:ext>
            </a:extLst>
          </p:cNvPr>
          <p:cNvSpPr/>
          <p:nvPr/>
        </p:nvSpPr>
        <p:spPr>
          <a:xfrm>
            <a:off x="370558" y="3906670"/>
            <a:ext cx="3613714" cy="19408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rgbClr val="008996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How your child/YP can ask for help</a:t>
            </a:r>
            <a:endParaRPr lang="en-GB" sz="2400" b="1">
              <a:solidFill>
                <a:srgbClr val="00899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D62760-ED17-D238-2832-AC2B786895F7}"/>
              </a:ext>
            </a:extLst>
          </p:cNvPr>
          <p:cNvSpPr/>
          <p:nvPr/>
        </p:nvSpPr>
        <p:spPr>
          <a:xfrm>
            <a:off x="4317364" y="2149733"/>
            <a:ext cx="3571381" cy="172917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rgbClr val="00899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Strengths and interests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5D7553F-8FD0-5149-78C9-65255677E7D4}"/>
              </a:ext>
            </a:extLst>
          </p:cNvPr>
          <p:cNvSpPr/>
          <p:nvPr/>
        </p:nvSpPr>
        <p:spPr>
          <a:xfrm>
            <a:off x="4303254" y="4444008"/>
            <a:ext cx="3585491" cy="194084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rgbClr val="008996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Bedtime routines</a:t>
            </a:r>
            <a:endParaRPr lang="en-GB" sz="2400" b="1">
              <a:solidFill>
                <a:srgbClr val="00899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FD94A5F-B5EE-F9EC-68E4-B173538B1A35}"/>
              </a:ext>
            </a:extLst>
          </p:cNvPr>
          <p:cNvSpPr/>
          <p:nvPr/>
        </p:nvSpPr>
        <p:spPr>
          <a:xfrm>
            <a:off x="8306434" y="1651581"/>
            <a:ext cx="3331492" cy="174328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solidFill>
                  <a:srgbClr val="008996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After school routines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F05478-13D2-A798-664E-288F4297E58C}"/>
              </a:ext>
            </a:extLst>
          </p:cNvPr>
          <p:cNvSpPr txBox="1"/>
          <p:nvPr/>
        </p:nvSpPr>
        <p:spPr>
          <a:xfrm>
            <a:off x="1758462" y="420046"/>
            <a:ext cx="1001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Social Emotional and Mental Health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278234F-B22E-BC8F-897F-3EC0A93E4B5B}"/>
              </a:ext>
            </a:extLst>
          </p:cNvPr>
          <p:cNvSpPr/>
          <p:nvPr/>
        </p:nvSpPr>
        <p:spPr>
          <a:xfrm>
            <a:off x="8207730" y="3881745"/>
            <a:ext cx="3670158" cy="194084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200" b="1">
                <a:solidFill>
                  <a:srgbClr val="008996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Changes in behaviour- share concerns with school</a:t>
            </a:r>
            <a:endParaRPr lang="en-GB" sz="2200" b="1">
              <a:solidFill>
                <a:srgbClr val="00899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96FBC670-4692-E621-FC54-2874326A8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16" y="6461493"/>
            <a:ext cx="827306" cy="204400"/>
          </a:xfrm>
          <a:prstGeom prst="rect">
            <a:avLst/>
          </a:prstGeom>
        </p:spPr>
      </p:pic>
      <p:pic>
        <p:nvPicPr>
          <p:cNvPr id="5" name="Picture 4" descr="A hand with purple hair and text&#10;&#10;Description automatically generated">
            <a:extLst>
              <a:ext uri="{FF2B5EF4-FFF2-40B4-BE49-F238E27FC236}">
                <a16:creationId xmlns:a16="http://schemas.microsoft.com/office/drawing/2014/main" id="{562CB7B6-613A-CD64-1F74-80E0DAD38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86" y="6385479"/>
            <a:ext cx="827305" cy="35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6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ee73f336-9c49-41ab-9427-d263034a0100" ContentTypeId="0x010100E5EE02347C9AAC4B80B2F81F106A14DB" PreviousValue="false" LastSyncTimeStamp="2021-10-01T14:40:14.603Z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MKC PowerPoint" ma:contentTypeID="0x010100E5EE02347C9AAC4B80B2F81F106A14DB0009A40FCA49DA814EA353C133834F5E1B" ma:contentTypeVersion="7" ma:contentTypeDescription="MKC Branded PowerPoint Template Document" ma:contentTypeScope="" ma:versionID="fe874fa5f01edf00ba158d21a57d289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032f31bce0c27f7c959937df3a44a2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ED044C-3D21-49AB-90BB-6C34EEE1A59C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F26387A9-B925-4657-BA39-55D1F72618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A81AEBE-3986-4F2E-92DC-269C27F845D6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895C01D7-CE55-4507-8556-867473950C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782</Words>
  <Application>Microsoft Office PowerPoint</Application>
  <PresentationFormat>Widescreen</PresentationFormat>
  <Paragraphs>149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gilroy-medium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Messina</dc:creator>
  <cp:lastModifiedBy>Alicia Porter</cp:lastModifiedBy>
  <cp:revision>3</cp:revision>
  <dcterms:created xsi:type="dcterms:W3CDTF">2022-08-26T08:45:08Z</dcterms:created>
  <dcterms:modified xsi:type="dcterms:W3CDTF">2024-05-14T12:37:30Z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0x010100E5EE02347C9AAC4B80B2F81F106A14DB0009A40FCA49DA814EA353C133834F5E1B</vt:lpwstr>
  </property>
  <property fmtid="{D5CDD505-2E9C-101B-9397-08002B2CF9AE}" pid="3" name="MediaServiceImageTags">
    <vt:lpwstr/>
  </property>
  <property fmtid="{D5CDD505-2E9C-101B-9397-08002B2CF9AE}" pid="4" name="lcf76f155ced4ddcb4097134ff3c332f">
    <vt:lpwstr/>
  </property>
  <property fmtid="{D5CDD505-2E9C-101B-9397-08002B2CF9AE}" pid="5" name="TaxCatchAll">
    <vt:lpwstr/>
  </property>
  <property fmtid="{D5CDD505-2E9C-101B-9397-08002B2CF9AE}" pid="6" name="SharedWithUsers">
    <vt:lpwstr>49;#Christina White;#152;#Sidrah Goheer</vt:lpwstr>
  </property>
</Properties>
</file>