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241E1DC7-548D-D0B9-5549-815A99A098A8}"/>
              </a:ext>
            </a:extLst>
          </p:cNvPr>
          <p:cNvSpPr>
            <a:spLocks noGrp="1"/>
          </p:cNvSpPr>
          <p:nvPr>
            <p:ph type="dt" sz="half" idx="10"/>
          </p:nvPr>
        </p:nvSpPr>
        <p:spPr/>
        <p:txBody>
          <a:bodyPr/>
          <a:lstStyle>
            <a:lvl1pPr>
              <a:defRPr/>
            </a:lvl1pPr>
          </a:lstStyle>
          <a:p>
            <a:pPr>
              <a:defRPr/>
            </a:pPr>
            <a:fld id="{7AA2E444-C956-463D-92BE-A9245177C375}" type="datetimeFigureOut">
              <a:rPr lang="en-GB"/>
              <a:pPr>
                <a:defRPr/>
              </a:pPr>
              <a:t>14/05/2024</a:t>
            </a:fld>
            <a:endParaRPr lang="en-GB"/>
          </a:p>
        </p:txBody>
      </p:sp>
      <p:sp>
        <p:nvSpPr>
          <p:cNvPr id="5" name="Footer Placeholder 4">
            <a:extLst>
              <a:ext uri="{FF2B5EF4-FFF2-40B4-BE49-F238E27FC236}">
                <a16:creationId xmlns:a16="http://schemas.microsoft.com/office/drawing/2014/main" id="{E438D8FC-0A25-31C1-70C1-A4FD4B20F09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51637E-C76D-B868-171B-2AADA51AEBDA}"/>
              </a:ext>
            </a:extLst>
          </p:cNvPr>
          <p:cNvSpPr>
            <a:spLocks noGrp="1"/>
          </p:cNvSpPr>
          <p:nvPr>
            <p:ph type="sldNum" sz="quarter" idx="12"/>
          </p:nvPr>
        </p:nvSpPr>
        <p:spPr/>
        <p:txBody>
          <a:bodyPr/>
          <a:lstStyle>
            <a:lvl1pPr>
              <a:defRPr/>
            </a:lvl1pPr>
          </a:lstStyle>
          <a:p>
            <a:pPr>
              <a:defRPr/>
            </a:pPr>
            <a:fld id="{1DF12404-AB03-4EFD-B662-38C93C39BA45}" type="slidenum">
              <a:rPr lang="en-GB" altLang="en-US"/>
              <a:pPr>
                <a:defRPr/>
              </a:pPr>
              <a:t>‹#›</a:t>
            </a:fld>
            <a:endParaRPr lang="en-GB" altLang="en-US"/>
          </a:p>
        </p:txBody>
      </p:sp>
    </p:spTree>
    <p:extLst>
      <p:ext uri="{BB962C8B-B14F-4D97-AF65-F5344CB8AC3E}">
        <p14:creationId xmlns:p14="http://schemas.microsoft.com/office/powerpoint/2010/main" val="203697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2540E5-C803-A33C-47D6-32B1862DA0B1}"/>
              </a:ext>
            </a:extLst>
          </p:cNvPr>
          <p:cNvSpPr>
            <a:spLocks noGrp="1"/>
          </p:cNvSpPr>
          <p:nvPr>
            <p:ph type="dt" sz="half" idx="10"/>
          </p:nvPr>
        </p:nvSpPr>
        <p:spPr/>
        <p:txBody>
          <a:bodyPr/>
          <a:lstStyle>
            <a:lvl1pPr>
              <a:defRPr/>
            </a:lvl1pPr>
          </a:lstStyle>
          <a:p>
            <a:pPr>
              <a:defRPr/>
            </a:pPr>
            <a:fld id="{3AE812D8-AC14-4692-8BB6-2B3BF114D1C8}" type="datetimeFigureOut">
              <a:rPr lang="en-GB"/>
              <a:pPr>
                <a:defRPr/>
              </a:pPr>
              <a:t>14/05/2024</a:t>
            </a:fld>
            <a:endParaRPr lang="en-GB"/>
          </a:p>
        </p:txBody>
      </p:sp>
      <p:sp>
        <p:nvSpPr>
          <p:cNvPr id="5" name="Footer Placeholder 4">
            <a:extLst>
              <a:ext uri="{FF2B5EF4-FFF2-40B4-BE49-F238E27FC236}">
                <a16:creationId xmlns:a16="http://schemas.microsoft.com/office/drawing/2014/main" id="{10B8B749-6889-F5CE-17CB-BC265DBB923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51F9716-56D3-0B4A-0477-921DA7FF403E}"/>
              </a:ext>
            </a:extLst>
          </p:cNvPr>
          <p:cNvSpPr>
            <a:spLocks noGrp="1"/>
          </p:cNvSpPr>
          <p:nvPr>
            <p:ph type="sldNum" sz="quarter" idx="12"/>
          </p:nvPr>
        </p:nvSpPr>
        <p:spPr/>
        <p:txBody>
          <a:bodyPr/>
          <a:lstStyle>
            <a:lvl1pPr>
              <a:defRPr/>
            </a:lvl1pPr>
          </a:lstStyle>
          <a:p>
            <a:pPr>
              <a:defRPr/>
            </a:pPr>
            <a:fld id="{F356F436-4590-49D4-A361-3FF4C8168B7D}" type="slidenum">
              <a:rPr lang="en-GB" altLang="en-US"/>
              <a:pPr>
                <a:defRPr/>
              </a:pPr>
              <a:t>‹#›</a:t>
            </a:fld>
            <a:endParaRPr lang="en-GB" altLang="en-US"/>
          </a:p>
        </p:txBody>
      </p:sp>
    </p:spTree>
    <p:extLst>
      <p:ext uri="{BB962C8B-B14F-4D97-AF65-F5344CB8AC3E}">
        <p14:creationId xmlns:p14="http://schemas.microsoft.com/office/powerpoint/2010/main" val="286322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EDC418E-B6DB-46D0-EE18-A04DAC1943CC}"/>
              </a:ext>
            </a:extLst>
          </p:cNvPr>
          <p:cNvSpPr>
            <a:spLocks noGrp="1"/>
          </p:cNvSpPr>
          <p:nvPr>
            <p:ph type="dt" sz="half" idx="10"/>
          </p:nvPr>
        </p:nvSpPr>
        <p:spPr/>
        <p:txBody>
          <a:bodyPr/>
          <a:lstStyle>
            <a:lvl1pPr>
              <a:defRPr/>
            </a:lvl1pPr>
          </a:lstStyle>
          <a:p>
            <a:pPr>
              <a:defRPr/>
            </a:pPr>
            <a:fld id="{ECD6015B-5345-4F9E-AFE0-714230B4EBC7}" type="datetimeFigureOut">
              <a:rPr lang="en-GB"/>
              <a:pPr>
                <a:defRPr/>
              </a:pPr>
              <a:t>14/05/2024</a:t>
            </a:fld>
            <a:endParaRPr lang="en-GB"/>
          </a:p>
        </p:txBody>
      </p:sp>
      <p:sp>
        <p:nvSpPr>
          <p:cNvPr id="5" name="Footer Placeholder 4">
            <a:extLst>
              <a:ext uri="{FF2B5EF4-FFF2-40B4-BE49-F238E27FC236}">
                <a16:creationId xmlns:a16="http://schemas.microsoft.com/office/drawing/2014/main" id="{F0384028-0309-019C-F87A-A4D668B25CD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B7CA64C-FC1F-E90F-4811-9A25ABCC42AC}"/>
              </a:ext>
            </a:extLst>
          </p:cNvPr>
          <p:cNvSpPr>
            <a:spLocks noGrp="1"/>
          </p:cNvSpPr>
          <p:nvPr>
            <p:ph type="sldNum" sz="quarter" idx="12"/>
          </p:nvPr>
        </p:nvSpPr>
        <p:spPr/>
        <p:txBody>
          <a:bodyPr/>
          <a:lstStyle>
            <a:lvl1pPr>
              <a:defRPr/>
            </a:lvl1pPr>
          </a:lstStyle>
          <a:p>
            <a:pPr>
              <a:defRPr/>
            </a:pPr>
            <a:fld id="{D176309A-7132-46E9-A587-363644310C5D}" type="slidenum">
              <a:rPr lang="en-GB" altLang="en-US"/>
              <a:pPr>
                <a:defRPr/>
              </a:pPr>
              <a:t>‹#›</a:t>
            </a:fld>
            <a:endParaRPr lang="en-GB" altLang="en-US"/>
          </a:p>
        </p:txBody>
      </p:sp>
    </p:spTree>
    <p:extLst>
      <p:ext uri="{BB962C8B-B14F-4D97-AF65-F5344CB8AC3E}">
        <p14:creationId xmlns:p14="http://schemas.microsoft.com/office/powerpoint/2010/main" val="279569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2C1D45F-D111-78C8-CD90-1C2D70E2759C}"/>
              </a:ext>
            </a:extLst>
          </p:cNvPr>
          <p:cNvSpPr>
            <a:spLocks noGrp="1"/>
          </p:cNvSpPr>
          <p:nvPr>
            <p:ph type="dt" sz="half" idx="10"/>
          </p:nvPr>
        </p:nvSpPr>
        <p:spPr/>
        <p:txBody>
          <a:bodyPr/>
          <a:lstStyle>
            <a:lvl1pPr>
              <a:defRPr/>
            </a:lvl1pPr>
          </a:lstStyle>
          <a:p>
            <a:pPr>
              <a:defRPr/>
            </a:pPr>
            <a:fld id="{3CDA2FB1-D02F-4DA2-ACF8-263EA0C8A91E}" type="datetimeFigureOut">
              <a:rPr lang="en-GB"/>
              <a:pPr>
                <a:defRPr/>
              </a:pPr>
              <a:t>14/05/2024</a:t>
            </a:fld>
            <a:endParaRPr lang="en-GB"/>
          </a:p>
        </p:txBody>
      </p:sp>
      <p:sp>
        <p:nvSpPr>
          <p:cNvPr id="5" name="Footer Placeholder 4">
            <a:extLst>
              <a:ext uri="{FF2B5EF4-FFF2-40B4-BE49-F238E27FC236}">
                <a16:creationId xmlns:a16="http://schemas.microsoft.com/office/drawing/2014/main" id="{75F4C2AA-31A6-384D-6FBF-2C6B67705E3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CFDE889-03B5-29B8-B74A-9D74BD5EBEC1}"/>
              </a:ext>
            </a:extLst>
          </p:cNvPr>
          <p:cNvSpPr>
            <a:spLocks noGrp="1"/>
          </p:cNvSpPr>
          <p:nvPr>
            <p:ph type="sldNum" sz="quarter" idx="12"/>
          </p:nvPr>
        </p:nvSpPr>
        <p:spPr/>
        <p:txBody>
          <a:bodyPr/>
          <a:lstStyle>
            <a:lvl1pPr>
              <a:defRPr/>
            </a:lvl1pPr>
          </a:lstStyle>
          <a:p>
            <a:pPr>
              <a:defRPr/>
            </a:pPr>
            <a:fld id="{6D3DABA3-D182-4627-BB2E-A879068B95D2}" type="slidenum">
              <a:rPr lang="en-GB" altLang="en-US"/>
              <a:pPr>
                <a:defRPr/>
              </a:pPr>
              <a:t>‹#›</a:t>
            </a:fld>
            <a:endParaRPr lang="en-GB" altLang="en-US"/>
          </a:p>
        </p:txBody>
      </p:sp>
    </p:spTree>
    <p:extLst>
      <p:ext uri="{BB962C8B-B14F-4D97-AF65-F5344CB8AC3E}">
        <p14:creationId xmlns:p14="http://schemas.microsoft.com/office/powerpoint/2010/main" val="314792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1EFC21-1766-EA8C-2F2D-25CE81C836F9}"/>
              </a:ext>
            </a:extLst>
          </p:cNvPr>
          <p:cNvSpPr>
            <a:spLocks noGrp="1"/>
          </p:cNvSpPr>
          <p:nvPr>
            <p:ph type="dt" sz="half" idx="10"/>
          </p:nvPr>
        </p:nvSpPr>
        <p:spPr/>
        <p:txBody>
          <a:bodyPr/>
          <a:lstStyle>
            <a:lvl1pPr>
              <a:defRPr/>
            </a:lvl1pPr>
          </a:lstStyle>
          <a:p>
            <a:pPr>
              <a:defRPr/>
            </a:pPr>
            <a:fld id="{8551AA31-92D4-49B7-8E1D-177B845B0E36}" type="datetimeFigureOut">
              <a:rPr lang="en-GB"/>
              <a:pPr>
                <a:defRPr/>
              </a:pPr>
              <a:t>14/05/2024</a:t>
            </a:fld>
            <a:endParaRPr lang="en-GB"/>
          </a:p>
        </p:txBody>
      </p:sp>
      <p:sp>
        <p:nvSpPr>
          <p:cNvPr id="5" name="Footer Placeholder 4">
            <a:extLst>
              <a:ext uri="{FF2B5EF4-FFF2-40B4-BE49-F238E27FC236}">
                <a16:creationId xmlns:a16="http://schemas.microsoft.com/office/drawing/2014/main" id="{11014274-C16F-F026-01D2-1C62A22DDF4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CD96F99-11D9-6286-1F27-190217134037}"/>
              </a:ext>
            </a:extLst>
          </p:cNvPr>
          <p:cNvSpPr>
            <a:spLocks noGrp="1"/>
          </p:cNvSpPr>
          <p:nvPr>
            <p:ph type="sldNum" sz="quarter" idx="12"/>
          </p:nvPr>
        </p:nvSpPr>
        <p:spPr/>
        <p:txBody>
          <a:bodyPr/>
          <a:lstStyle>
            <a:lvl1pPr>
              <a:defRPr/>
            </a:lvl1pPr>
          </a:lstStyle>
          <a:p>
            <a:pPr>
              <a:defRPr/>
            </a:pPr>
            <a:fld id="{7CA028C9-5C41-4158-A284-4872AEEBBE10}" type="slidenum">
              <a:rPr lang="en-GB" altLang="en-US"/>
              <a:pPr>
                <a:defRPr/>
              </a:pPr>
              <a:t>‹#›</a:t>
            </a:fld>
            <a:endParaRPr lang="en-GB" altLang="en-US"/>
          </a:p>
        </p:txBody>
      </p:sp>
    </p:spTree>
    <p:extLst>
      <p:ext uri="{BB962C8B-B14F-4D97-AF65-F5344CB8AC3E}">
        <p14:creationId xmlns:p14="http://schemas.microsoft.com/office/powerpoint/2010/main" val="210664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0497FEB-4FD0-4638-BFCA-A1EA4F082D8C}"/>
              </a:ext>
            </a:extLst>
          </p:cNvPr>
          <p:cNvSpPr>
            <a:spLocks noGrp="1"/>
          </p:cNvSpPr>
          <p:nvPr>
            <p:ph type="dt" sz="half" idx="10"/>
          </p:nvPr>
        </p:nvSpPr>
        <p:spPr/>
        <p:txBody>
          <a:bodyPr/>
          <a:lstStyle>
            <a:lvl1pPr>
              <a:defRPr/>
            </a:lvl1pPr>
          </a:lstStyle>
          <a:p>
            <a:pPr>
              <a:defRPr/>
            </a:pPr>
            <a:fld id="{2BD3B0EE-4B22-48ED-93AC-41E825C4D14D}" type="datetimeFigureOut">
              <a:rPr lang="en-GB"/>
              <a:pPr>
                <a:defRPr/>
              </a:pPr>
              <a:t>14/05/2024</a:t>
            </a:fld>
            <a:endParaRPr lang="en-GB"/>
          </a:p>
        </p:txBody>
      </p:sp>
      <p:sp>
        <p:nvSpPr>
          <p:cNvPr id="6" name="Footer Placeholder 4">
            <a:extLst>
              <a:ext uri="{FF2B5EF4-FFF2-40B4-BE49-F238E27FC236}">
                <a16:creationId xmlns:a16="http://schemas.microsoft.com/office/drawing/2014/main" id="{7C21033C-91B6-F75E-A8DC-009CB0C1678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66E84D8-A7C1-F1CF-1CCE-1AD3A9EC1471}"/>
              </a:ext>
            </a:extLst>
          </p:cNvPr>
          <p:cNvSpPr>
            <a:spLocks noGrp="1"/>
          </p:cNvSpPr>
          <p:nvPr>
            <p:ph type="sldNum" sz="quarter" idx="12"/>
          </p:nvPr>
        </p:nvSpPr>
        <p:spPr/>
        <p:txBody>
          <a:bodyPr/>
          <a:lstStyle>
            <a:lvl1pPr>
              <a:defRPr/>
            </a:lvl1pPr>
          </a:lstStyle>
          <a:p>
            <a:pPr>
              <a:defRPr/>
            </a:pPr>
            <a:fld id="{D03CD3CC-3E08-4EAC-88F8-487F4FA40CF8}" type="slidenum">
              <a:rPr lang="en-GB" altLang="en-US"/>
              <a:pPr>
                <a:defRPr/>
              </a:pPr>
              <a:t>‹#›</a:t>
            </a:fld>
            <a:endParaRPr lang="en-GB" altLang="en-US"/>
          </a:p>
        </p:txBody>
      </p:sp>
    </p:spTree>
    <p:extLst>
      <p:ext uri="{BB962C8B-B14F-4D97-AF65-F5344CB8AC3E}">
        <p14:creationId xmlns:p14="http://schemas.microsoft.com/office/powerpoint/2010/main" val="90047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425F6B-26B6-9F2A-452F-F5909B29D367}"/>
              </a:ext>
            </a:extLst>
          </p:cNvPr>
          <p:cNvSpPr>
            <a:spLocks noGrp="1"/>
          </p:cNvSpPr>
          <p:nvPr>
            <p:ph type="dt" sz="half" idx="10"/>
          </p:nvPr>
        </p:nvSpPr>
        <p:spPr/>
        <p:txBody>
          <a:bodyPr/>
          <a:lstStyle>
            <a:lvl1pPr>
              <a:defRPr/>
            </a:lvl1pPr>
          </a:lstStyle>
          <a:p>
            <a:pPr>
              <a:defRPr/>
            </a:pPr>
            <a:fld id="{4B5D60B8-A5DC-4217-8239-BB0FE3E9235C}" type="datetimeFigureOut">
              <a:rPr lang="en-GB"/>
              <a:pPr>
                <a:defRPr/>
              </a:pPr>
              <a:t>14/05/2024</a:t>
            </a:fld>
            <a:endParaRPr lang="en-GB"/>
          </a:p>
        </p:txBody>
      </p:sp>
      <p:sp>
        <p:nvSpPr>
          <p:cNvPr id="8" name="Footer Placeholder 4">
            <a:extLst>
              <a:ext uri="{FF2B5EF4-FFF2-40B4-BE49-F238E27FC236}">
                <a16:creationId xmlns:a16="http://schemas.microsoft.com/office/drawing/2014/main" id="{671F7022-1ABA-3F85-0AE2-286BD740008C}"/>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66D02AD-B0E8-AE94-38AC-42287C532597}"/>
              </a:ext>
            </a:extLst>
          </p:cNvPr>
          <p:cNvSpPr>
            <a:spLocks noGrp="1"/>
          </p:cNvSpPr>
          <p:nvPr>
            <p:ph type="sldNum" sz="quarter" idx="12"/>
          </p:nvPr>
        </p:nvSpPr>
        <p:spPr/>
        <p:txBody>
          <a:bodyPr/>
          <a:lstStyle>
            <a:lvl1pPr>
              <a:defRPr/>
            </a:lvl1pPr>
          </a:lstStyle>
          <a:p>
            <a:pPr>
              <a:defRPr/>
            </a:pPr>
            <a:fld id="{502D6793-2FAF-42F7-91E8-2028F02E119E}" type="slidenum">
              <a:rPr lang="en-GB" altLang="en-US"/>
              <a:pPr>
                <a:defRPr/>
              </a:pPr>
              <a:t>‹#›</a:t>
            </a:fld>
            <a:endParaRPr lang="en-GB" altLang="en-US"/>
          </a:p>
        </p:txBody>
      </p:sp>
    </p:spTree>
    <p:extLst>
      <p:ext uri="{BB962C8B-B14F-4D97-AF65-F5344CB8AC3E}">
        <p14:creationId xmlns:p14="http://schemas.microsoft.com/office/powerpoint/2010/main" val="185827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CD31EF71-5BE3-8D9D-4802-85B2C3D47382}"/>
              </a:ext>
            </a:extLst>
          </p:cNvPr>
          <p:cNvSpPr>
            <a:spLocks noGrp="1"/>
          </p:cNvSpPr>
          <p:nvPr>
            <p:ph type="dt" sz="half" idx="10"/>
          </p:nvPr>
        </p:nvSpPr>
        <p:spPr/>
        <p:txBody>
          <a:bodyPr/>
          <a:lstStyle>
            <a:lvl1pPr>
              <a:defRPr/>
            </a:lvl1pPr>
          </a:lstStyle>
          <a:p>
            <a:pPr>
              <a:defRPr/>
            </a:pPr>
            <a:fld id="{54963D51-A0CC-4FBA-88F9-2BBE67326D87}" type="datetimeFigureOut">
              <a:rPr lang="en-GB"/>
              <a:pPr>
                <a:defRPr/>
              </a:pPr>
              <a:t>14/05/2024</a:t>
            </a:fld>
            <a:endParaRPr lang="en-GB"/>
          </a:p>
        </p:txBody>
      </p:sp>
      <p:sp>
        <p:nvSpPr>
          <p:cNvPr id="4" name="Footer Placeholder 4">
            <a:extLst>
              <a:ext uri="{FF2B5EF4-FFF2-40B4-BE49-F238E27FC236}">
                <a16:creationId xmlns:a16="http://schemas.microsoft.com/office/drawing/2014/main" id="{6C7B9C74-79D7-98CF-6D27-09D7416F9CBC}"/>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C663A584-E019-1F55-29AA-9ECFE6A10DC0}"/>
              </a:ext>
            </a:extLst>
          </p:cNvPr>
          <p:cNvSpPr>
            <a:spLocks noGrp="1"/>
          </p:cNvSpPr>
          <p:nvPr>
            <p:ph type="sldNum" sz="quarter" idx="12"/>
          </p:nvPr>
        </p:nvSpPr>
        <p:spPr/>
        <p:txBody>
          <a:bodyPr/>
          <a:lstStyle>
            <a:lvl1pPr>
              <a:defRPr/>
            </a:lvl1pPr>
          </a:lstStyle>
          <a:p>
            <a:pPr>
              <a:defRPr/>
            </a:pPr>
            <a:fld id="{2C1CBFB9-CD81-436C-B0F6-FF10A19EA7EF}" type="slidenum">
              <a:rPr lang="en-GB" altLang="en-US"/>
              <a:pPr>
                <a:defRPr/>
              </a:pPr>
              <a:t>‹#›</a:t>
            </a:fld>
            <a:endParaRPr lang="en-GB" altLang="en-US"/>
          </a:p>
        </p:txBody>
      </p:sp>
    </p:spTree>
    <p:extLst>
      <p:ext uri="{BB962C8B-B14F-4D97-AF65-F5344CB8AC3E}">
        <p14:creationId xmlns:p14="http://schemas.microsoft.com/office/powerpoint/2010/main" val="154214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5A708D1-9B51-2B7C-2057-D3AC9FAA1192}"/>
              </a:ext>
            </a:extLst>
          </p:cNvPr>
          <p:cNvSpPr>
            <a:spLocks noGrp="1"/>
          </p:cNvSpPr>
          <p:nvPr>
            <p:ph type="dt" sz="half" idx="10"/>
          </p:nvPr>
        </p:nvSpPr>
        <p:spPr/>
        <p:txBody>
          <a:bodyPr/>
          <a:lstStyle>
            <a:lvl1pPr>
              <a:defRPr/>
            </a:lvl1pPr>
          </a:lstStyle>
          <a:p>
            <a:pPr>
              <a:defRPr/>
            </a:pPr>
            <a:fld id="{1834ADA9-B762-4150-B377-0E1F922BE38E}" type="datetimeFigureOut">
              <a:rPr lang="en-GB"/>
              <a:pPr>
                <a:defRPr/>
              </a:pPr>
              <a:t>14/05/2024</a:t>
            </a:fld>
            <a:endParaRPr lang="en-GB"/>
          </a:p>
        </p:txBody>
      </p:sp>
      <p:sp>
        <p:nvSpPr>
          <p:cNvPr id="3" name="Footer Placeholder 4">
            <a:extLst>
              <a:ext uri="{FF2B5EF4-FFF2-40B4-BE49-F238E27FC236}">
                <a16:creationId xmlns:a16="http://schemas.microsoft.com/office/drawing/2014/main" id="{6ECF29FF-D604-E898-2CD3-F9728BBDB51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477ECDAE-5447-AC53-5273-8CC1F8CCA9FC}"/>
              </a:ext>
            </a:extLst>
          </p:cNvPr>
          <p:cNvSpPr>
            <a:spLocks noGrp="1"/>
          </p:cNvSpPr>
          <p:nvPr>
            <p:ph type="sldNum" sz="quarter" idx="12"/>
          </p:nvPr>
        </p:nvSpPr>
        <p:spPr/>
        <p:txBody>
          <a:bodyPr/>
          <a:lstStyle>
            <a:lvl1pPr>
              <a:defRPr/>
            </a:lvl1pPr>
          </a:lstStyle>
          <a:p>
            <a:pPr>
              <a:defRPr/>
            </a:pPr>
            <a:fld id="{D3778195-5165-44D8-9E58-5BE8BC49D9C9}" type="slidenum">
              <a:rPr lang="en-GB" altLang="en-US"/>
              <a:pPr>
                <a:defRPr/>
              </a:pPr>
              <a:t>‹#›</a:t>
            </a:fld>
            <a:endParaRPr lang="en-GB" altLang="en-US"/>
          </a:p>
        </p:txBody>
      </p:sp>
    </p:spTree>
    <p:extLst>
      <p:ext uri="{BB962C8B-B14F-4D97-AF65-F5344CB8AC3E}">
        <p14:creationId xmlns:p14="http://schemas.microsoft.com/office/powerpoint/2010/main" val="228652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3EC4D65-0521-3F10-ACC7-DAB3941A086F}"/>
              </a:ext>
            </a:extLst>
          </p:cNvPr>
          <p:cNvSpPr>
            <a:spLocks noGrp="1"/>
          </p:cNvSpPr>
          <p:nvPr>
            <p:ph type="dt" sz="half" idx="10"/>
          </p:nvPr>
        </p:nvSpPr>
        <p:spPr/>
        <p:txBody>
          <a:bodyPr/>
          <a:lstStyle>
            <a:lvl1pPr>
              <a:defRPr/>
            </a:lvl1pPr>
          </a:lstStyle>
          <a:p>
            <a:pPr>
              <a:defRPr/>
            </a:pPr>
            <a:fld id="{654804A2-139D-4639-AACD-93782167EA0B}" type="datetimeFigureOut">
              <a:rPr lang="en-GB"/>
              <a:pPr>
                <a:defRPr/>
              </a:pPr>
              <a:t>14/05/2024</a:t>
            </a:fld>
            <a:endParaRPr lang="en-GB"/>
          </a:p>
        </p:txBody>
      </p:sp>
      <p:sp>
        <p:nvSpPr>
          <p:cNvPr id="6" name="Footer Placeholder 4">
            <a:extLst>
              <a:ext uri="{FF2B5EF4-FFF2-40B4-BE49-F238E27FC236}">
                <a16:creationId xmlns:a16="http://schemas.microsoft.com/office/drawing/2014/main" id="{910AC4B4-E258-C5CD-BD6B-23924707B5A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9D29779-EA37-5AE8-49EC-BC2E71437FC6}"/>
              </a:ext>
            </a:extLst>
          </p:cNvPr>
          <p:cNvSpPr>
            <a:spLocks noGrp="1"/>
          </p:cNvSpPr>
          <p:nvPr>
            <p:ph type="sldNum" sz="quarter" idx="12"/>
          </p:nvPr>
        </p:nvSpPr>
        <p:spPr/>
        <p:txBody>
          <a:bodyPr/>
          <a:lstStyle>
            <a:lvl1pPr>
              <a:defRPr/>
            </a:lvl1pPr>
          </a:lstStyle>
          <a:p>
            <a:pPr>
              <a:defRPr/>
            </a:pPr>
            <a:fld id="{BDA89F9E-0F69-4D30-BCA3-927837C65044}" type="slidenum">
              <a:rPr lang="en-GB" altLang="en-US"/>
              <a:pPr>
                <a:defRPr/>
              </a:pPr>
              <a:t>‹#›</a:t>
            </a:fld>
            <a:endParaRPr lang="en-GB" altLang="en-US"/>
          </a:p>
        </p:txBody>
      </p:sp>
    </p:spTree>
    <p:extLst>
      <p:ext uri="{BB962C8B-B14F-4D97-AF65-F5344CB8AC3E}">
        <p14:creationId xmlns:p14="http://schemas.microsoft.com/office/powerpoint/2010/main" val="97936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7F9D2C81-E395-3A74-1EEC-0106C035B3BA}"/>
              </a:ext>
            </a:extLst>
          </p:cNvPr>
          <p:cNvSpPr>
            <a:spLocks noGrp="1"/>
          </p:cNvSpPr>
          <p:nvPr>
            <p:ph type="dt" sz="half" idx="10"/>
          </p:nvPr>
        </p:nvSpPr>
        <p:spPr/>
        <p:txBody>
          <a:bodyPr/>
          <a:lstStyle>
            <a:lvl1pPr>
              <a:defRPr/>
            </a:lvl1pPr>
          </a:lstStyle>
          <a:p>
            <a:pPr>
              <a:defRPr/>
            </a:pPr>
            <a:fld id="{572013F7-1DEE-4F19-9688-C65F56AF473A}" type="datetimeFigureOut">
              <a:rPr lang="en-GB"/>
              <a:pPr>
                <a:defRPr/>
              </a:pPr>
              <a:t>14/05/2024</a:t>
            </a:fld>
            <a:endParaRPr lang="en-GB"/>
          </a:p>
        </p:txBody>
      </p:sp>
      <p:sp>
        <p:nvSpPr>
          <p:cNvPr id="6" name="Footer Placeholder 4">
            <a:extLst>
              <a:ext uri="{FF2B5EF4-FFF2-40B4-BE49-F238E27FC236}">
                <a16:creationId xmlns:a16="http://schemas.microsoft.com/office/drawing/2014/main" id="{A459E94F-4CFF-F354-8374-7D1E8981679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640A00F-9D1C-F69A-433B-3801692B9DA3}"/>
              </a:ext>
            </a:extLst>
          </p:cNvPr>
          <p:cNvSpPr>
            <a:spLocks noGrp="1"/>
          </p:cNvSpPr>
          <p:nvPr>
            <p:ph type="sldNum" sz="quarter" idx="12"/>
          </p:nvPr>
        </p:nvSpPr>
        <p:spPr/>
        <p:txBody>
          <a:bodyPr/>
          <a:lstStyle>
            <a:lvl1pPr>
              <a:defRPr/>
            </a:lvl1pPr>
          </a:lstStyle>
          <a:p>
            <a:pPr>
              <a:defRPr/>
            </a:pPr>
            <a:fld id="{C801EA42-9CA8-40C5-A4D4-92FD4B3B6CE6}" type="slidenum">
              <a:rPr lang="en-GB" altLang="en-US"/>
              <a:pPr>
                <a:defRPr/>
              </a:pPr>
              <a:t>‹#›</a:t>
            </a:fld>
            <a:endParaRPr lang="en-GB" altLang="en-US"/>
          </a:p>
        </p:txBody>
      </p:sp>
    </p:spTree>
    <p:extLst>
      <p:ext uri="{BB962C8B-B14F-4D97-AF65-F5344CB8AC3E}">
        <p14:creationId xmlns:p14="http://schemas.microsoft.com/office/powerpoint/2010/main" val="35759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915EA8-C749-02A6-2277-77AA4FA4D8CC}"/>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FDD56980-F19F-29A5-08C3-0B5737683AD0}"/>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CC33FFB-0194-DEA0-D030-8D41A225397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6E042B9-7730-4DD5-99D2-E3543B4D5DE0}" type="datetimeFigureOut">
              <a:rPr lang="en-GB"/>
              <a:pPr>
                <a:defRPr/>
              </a:pPr>
              <a:t>14/05/2024</a:t>
            </a:fld>
            <a:endParaRPr lang="en-GB"/>
          </a:p>
        </p:txBody>
      </p:sp>
      <p:sp>
        <p:nvSpPr>
          <p:cNvPr id="5" name="Footer Placeholder 4">
            <a:extLst>
              <a:ext uri="{FF2B5EF4-FFF2-40B4-BE49-F238E27FC236}">
                <a16:creationId xmlns:a16="http://schemas.microsoft.com/office/drawing/2014/main" id="{C95877F8-BC12-70CF-9307-158D0811F89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7284A7BC-53EB-E69F-FFDC-77BAC8246154}"/>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5F70E279-805F-47DD-ADA4-FF9C6C17083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dcs.org.uk/our-services/services-for-professionals/training-courses/e-learning/introduction-to-temporary-hearing-loss-cpd-accredited/" TargetMode="External"/><Relationship Id="rId2" Type="http://schemas.openxmlformats.org/officeDocument/2006/relationships/hyperlink" Target="http://www.ndcs.org.uk/information-and-support/childhood-deafness/causes-of-deafness/glue-ear/?gclid=CjwKCAiA3aeqBhBzEiwAxFiOBqxz6DeKOtChlXhZByXl9g-B1Pgmb2C8UUV3fJavLG46XoTX3mDn2hoCzOEQAvD_BwE" TargetMode="External"/><Relationship Id="rId1" Type="http://schemas.openxmlformats.org/officeDocument/2006/relationships/slideLayout" Target="../slideLayouts/slideLayout2.xml"/><Relationship Id="rId4" Type="http://schemas.openxmlformats.org/officeDocument/2006/relationships/hyperlink" Target="http://www.glueeartogether.org.uk/"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56agaiGhAuw"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hs.uk/conditions/adenoidectomy/" TargetMode="External"/><Relationship Id="rId2" Type="http://schemas.openxmlformats.org/officeDocument/2006/relationships/hyperlink" Target="https://www.nhs.uk/conditions/hearing-aids-and-impla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Uday.Thakrar@Milton-Keynes.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hs.uk/Video/Pages/Glueearanimation.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FE0CD2E1-65D8-3FDD-6E14-6E24543CF756}"/>
              </a:ext>
            </a:extLst>
          </p:cNvPr>
          <p:cNvSpPr>
            <a:spLocks noGrp="1"/>
          </p:cNvSpPr>
          <p:nvPr>
            <p:ph type="ctrTitle"/>
          </p:nvPr>
        </p:nvSpPr>
        <p:spPr>
          <a:xfrm>
            <a:off x="1143000" y="2509838"/>
            <a:ext cx="6858000" cy="1790700"/>
          </a:xfrm>
        </p:spPr>
        <p:txBody>
          <a:bodyPr/>
          <a:lstStyle/>
          <a:p>
            <a:pPr eaLnBrk="1" hangingPunct="1"/>
            <a:r>
              <a:rPr lang="en-US" sz="6000" u="sng" dirty="0">
                <a:latin typeface="Arial" panose="020B0604020202020204" pitchFamily="34" charset="0"/>
                <a:cs typeface="Arial" panose="020B0604020202020204" pitchFamily="34" charset="0"/>
              </a:rPr>
              <a:t>Supporting</a:t>
            </a:r>
            <a:r>
              <a:rPr lang="en-US" sz="6000" b="1" u="sng" dirty="0">
                <a:latin typeface="Arial" panose="020B0604020202020204" pitchFamily="34" charset="0"/>
                <a:cs typeface="Arial" panose="020B0604020202020204" pitchFamily="34" charset="0"/>
              </a:rPr>
              <a:t> </a:t>
            </a:r>
            <a:r>
              <a:rPr lang="en-US" sz="6000" b="1" u="sng" dirty="0"/>
              <a:t>Children and Young People with Glue Ear</a:t>
            </a:r>
            <a:endParaRPr lang="en-GB" altLang="en-US" dirty="0"/>
          </a:p>
        </p:txBody>
      </p:sp>
      <p:sp>
        <p:nvSpPr>
          <p:cNvPr id="2051" name="Subtitle 2">
            <a:extLst>
              <a:ext uri="{FF2B5EF4-FFF2-40B4-BE49-F238E27FC236}">
                <a16:creationId xmlns:a16="http://schemas.microsoft.com/office/drawing/2014/main" id="{AF150144-303C-DDC7-CB02-D26A83C86B45}"/>
              </a:ext>
            </a:extLst>
          </p:cNvPr>
          <p:cNvSpPr>
            <a:spLocks noGrp="1"/>
          </p:cNvSpPr>
          <p:nvPr>
            <p:ph type="subTitle" idx="1"/>
          </p:nvPr>
        </p:nvSpPr>
        <p:spPr>
          <a:xfrm>
            <a:off x="1143000" y="4442959"/>
            <a:ext cx="6858000" cy="1241425"/>
          </a:xfrm>
        </p:spPr>
        <p:txBody>
          <a:bodyPr/>
          <a:lstStyle/>
          <a:p>
            <a:endParaRPr lang="en-US" sz="3000" b="1" u="sng" dirty="0"/>
          </a:p>
          <a:p>
            <a:r>
              <a:rPr lang="en-US" sz="3000" b="1" u="sng" dirty="0">
                <a:solidFill>
                  <a:srgbClr val="7030A0"/>
                </a:solidFill>
              </a:rPr>
              <a:t>Sensory Team</a:t>
            </a:r>
            <a:endParaRPr lang="en-GB" sz="3000" b="1" u="sng" dirty="0">
              <a:solidFill>
                <a:srgbClr val="7030A0"/>
              </a:solidFill>
            </a:endParaRPr>
          </a:p>
          <a:p>
            <a:pPr eaLnBrk="1" hangingPunct="1"/>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A68CC-0EE2-1F54-BD49-E0E026A10CD9}"/>
              </a:ext>
            </a:extLst>
          </p:cNvPr>
          <p:cNvSpPr>
            <a:spLocks noGrp="1"/>
          </p:cNvSpPr>
          <p:nvPr>
            <p:ph type="title"/>
          </p:nvPr>
        </p:nvSpPr>
        <p:spPr/>
        <p:txBody>
          <a:bodyPr/>
          <a:lstStyle/>
          <a:p>
            <a:pPr algn="ctr"/>
            <a:r>
              <a:rPr lang="en-US" sz="4400" dirty="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Providing Activities To Support:</a:t>
            </a:r>
            <a:br>
              <a:rPr lang="en-US" sz="30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Listening, Language and Social and Emotional Development</a:t>
            </a:r>
            <a:endParaRPr lang="en-GB" sz="2400" dirty="0"/>
          </a:p>
        </p:txBody>
      </p:sp>
      <p:sp>
        <p:nvSpPr>
          <p:cNvPr id="3" name="Content Placeholder 2">
            <a:extLst>
              <a:ext uri="{FF2B5EF4-FFF2-40B4-BE49-F238E27FC236}">
                <a16:creationId xmlns:a16="http://schemas.microsoft.com/office/drawing/2014/main" id="{7E2E8665-76F3-8F54-CB85-2233B8584570}"/>
              </a:ext>
            </a:extLst>
          </p:cNvPr>
          <p:cNvSpPr>
            <a:spLocks noGrp="1"/>
          </p:cNvSpPr>
          <p:nvPr>
            <p:ph idx="1"/>
          </p:nvPr>
        </p:nvSpPr>
        <p:spPr/>
        <p:txBody>
          <a:bodyPr/>
          <a:lstStyle/>
          <a:p>
            <a:r>
              <a:rPr lang="en-US" sz="2400" b="1" dirty="0">
                <a:solidFill>
                  <a:srgbClr val="7030A0"/>
                </a:solidFill>
                <a:latin typeface="Arial" panose="020B0604020202020204" pitchFamily="34" charset="0"/>
                <a:cs typeface="Arial" panose="020B0604020202020204" pitchFamily="34" charset="0"/>
              </a:rPr>
              <a:t>Listening:</a:t>
            </a:r>
            <a:br>
              <a:rPr lang="en-US" sz="2400" b="1"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use of games which require a pupil to follow instructions, for example, barrier games</a:t>
            </a:r>
          </a:p>
          <a:p>
            <a:pPr marL="0" indent="0">
              <a:buNone/>
            </a:pPr>
            <a:r>
              <a:rPr lang="en-US" sz="2200" dirty="0">
                <a:latin typeface="Arial" panose="020B0604020202020204" pitchFamily="34" charset="0"/>
                <a:cs typeface="Arial" panose="020B0604020202020204" pitchFamily="34" charset="0"/>
              </a:rPr>
              <a:t>   - check using open-ended questions</a:t>
            </a:r>
          </a:p>
          <a:p>
            <a:r>
              <a:rPr lang="en-US" sz="2400" b="1" dirty="0">
                <a:solidFill>
                  <a:srgbClr val="7030A0"/>
                </a:solidFill>
                <a:latin typeface="Arial" panose="020B0604020202020204" pitchFamily="34" charset="0"/>
                <a:cs typeface="Arial" panose="020B0604020202020204" pitchFamily="34" charset="0"/>
              </a:rPr>
              <a:t>Language:</a:t>
            </a:r>
            <a:br>
              <a:rPr lang="en-US" sz="2400" b="1"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use multi-sensory activities and visual aids to support language</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Build on what the child says and add information</a:t>
            </a:r>
            <a:endParaRPr lang="en-US" sz="2200" b="1" dirty="0">
              <a:latin typeface="Arial" panose="020B0604020202020204" pitchFamily="34" charset="0"/>
              <a:cs typeface="Arial" panose="020B0604020202020204" pitchFamily="34" charset="0"/>
            </a:endParaRPr>
          </a:p>
          <a:p>
            <a:r>
              <a:rPr lang="en-US" sz="2400" b="1" dirty="0">
                <a:solidFill>
                  <a:srgbClr val="7030A0"/>
                </a:solidFill>
                <a:latin typeface="Arial" panose="020B0604020202020204" pitchFamily="34" charset="0"/>
                <a:cs typeface="Arial" panose="020B0604020202020204" pitchFamily="34" charset="0"/>
              </a:rPr>
              <a:t>Social and Emotional Development:</a:t>
            </a:r>
            <a:br>
              <a:rPr lang="en-US" sz="2400" b="1" dirty="0">
                <a:solidFill>
                  <a:srgbClr val="7030A0"/>
                </a:solidFill>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Organise</a:t>
            </a:r>
            <a:r>
              <a:rPr lang="en-US" sz="2200" dirty="0">
                <a:latin typeface="Arial" panose="020B0604020202020204" pitchFamily="34" charset="0"/>
                <a:cs typeface="Arial" panose="020B0604020202020204" pitchFamily="34" charset="0"/>
              </a:rPr>
              <a:t>, monitor and manage group activities</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Support and model checking methods so the child can inform others when they haven’t heard some thing</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provide visual aids to explain their emotions</a:t>
            </a:r>
            <a:br>
              <a:rPr lang="en-US"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743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E781-B4BA-9E58-AA25-257902FF500C}"/>
              </a:ext>
            </a:extLst>
          </p:cNvPr>
          <p:cNvSpPr>
            <a:spLocks noGrp="1"/>
          </p:cNvSpPr>
          <p:nvPr>
            <p:ph type="title"/>
          </p:nvPr>
        </p:nvSpPr>
        <p:spPr/>
        <p:txBody>
          <a:bodyPr/>
          <a:lstStyle/>
          <a:p>
            <a:r>
              <a:rPr lang="en-US" sz="4400" dirty="0">
                <a:latin typeface="Arial" panose="020B0604020202020204" pitchFamily="34" charset="0"/>
                <a:cs typeface="Arial" panose="020B0604020202020204" pitchFamily="34" charset="0"/>
              </a:rPr>
              <a:t>            F</a:t>
            </a:r>
            <a:r>
              <a:rPr lang="en-GB" sz="4400" dirty="0" err="1">
                <a:latin typeface="Arial" panose="020B0604020202020204" pitchFamily="34" charset="0"/>
                <a:cs typeface="Arial" panose="020B0604020202020204" pitchFamily="34" charset="0"/>
              </a:rPr>
              <a:t>urther</a:t>
            </a:r>
            <a:r>
              <a:rPr lang="en-GB" sz="4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a:t>
            </a:r>
            <a:r>
              <a:rPr lang="en-GB" sz="4400" dirty="0">
                <a:latin typeface="Arial" panose="020B0604020202020204" pitchFamily="34" charset="0"/>
                <a:cs typeface="Arial" panose="020B0604020202020204" pitchFamily="34" charset="0"/>
              </a:rPr>
              <a:t>nformation</a:t>
            </a:r>
            <a:br>
              <a:rPr lang="en-GB" sz="4400" dirty="0">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11F1CA90-F7C9-E44B-2B84-562962899617}"/>
              </a:ext>
            </a:extLst>
          </p:cNvPr>
          <p:cNvSpPr>
            <a:spLocks noGrp="1"/>
          </p:cNvSpPr>
          <p:nvPr>
            <p:ph idx="1"/>
          </p:nvPr>
        </p:nvSpPr>
        <p:spPr>
          <a:xfrm>
            <a:off x="824076" y="1531336"/>
            <a:ext cx="7495847" cy="4351338"/>
          </a:xfrm>
        </p:spPr>
        <p:txBody>
          <a:bodyPr/>
          <a:lstStyle/>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Further information and resources can be found:</a:t>
            </a:r>
          </a:p>
          <a:p>
            <a:pPr marL="342900" indent="-342900">
              <a:buFont typeface="Arial" panose="020B0604020202020204" pitchFamily="34" charset="0"/>
              <a:buChar char="•"/>
            </a:pPr>
            <a:r>
              <a:rPr lang="en-US" sz="1800" b="1" dirty="0">
                <a:solidFill>
                  <a:srgbClr val="7030A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www.ndcs.org.uk/information-and-support/childhood-deafness/causes-of-deafness/glue-ear/?gclid=CjwKCAiA3aeqBhBzEiwAxFiOBqxz6DeKOtChlXhZByXl9g-B1Pgmb2C8UUV3fJavLG46XoTX3mDn2hoCzOEQAvD_BwE#</a:t>
            </a:r>
            <a:endParaRPr lang="en-US" sz="18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Free National Deaf Children’s Society (NDCS) training course for professionals</a:t>
            </a: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rPr>
              <a:t> </a:t>
            </a:r>
            <a:r>
              <a:rPr lang="en-US" sz="1800" b="1" dirty="0">
                <a:solidFill>
                  <a:srgbClr val="7030A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www.ndcs.org.uk/our-services/services-for-professionals/training-courses/e-learning/introduction-to-temporary-hearing-loss-cpd-accredited/</a:t>
            </a:r>
            <a:endParaRPr lang="en-US" sz="1800" b="1" dirty="0">
              <a:solidFill>
                <a:srgbClr val="7030A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800" dirty="0">
                <a:latin typeface="Arial" panose="020B0604020202020204" pitchFamily="34" charset="0"/>
                <a:cs typeface="Arial" panose="020B0604020202020204" pitchFamily="34" charset="0"/>
                <a:hlinkClick r:id="rId4"/>
              </a:rPr>
              <a:t>www.GlueEarTogether.org.uk</a:t>
            </a:r>
            <a:r>
              <a:rPr lang="en-US" sz="1800" dirty="0">
                <a:latin typeface="Arial" panose="020B0604020202020204" pitchFamily="34" charset="0"/>
                <a:cs typeface="Arial" panose="020B0604020202020204" pitchFamily="34" charset="0"/>
              </a:rPr>
              <a:t>  - Free resource ‘Hearing to Succeed </a:t>
            </a:r>
            <a:r>
              <a:rPr lang="en-US" sz="1800">
                <a:latin typeface="Arial" panose="020B0604020202020204" pitchFamily="34" charset="0"/>
                <a:cs typeface="Arial" panose="020B0604020202020204" pitchFamily="34" charset="0"/>
              </a:rPr>
              <a:t>and Achieve’</a:t>
            </a:r>
            <a:endParaRPr lang="en-US" sz="1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7106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F778-D69B-7F4C-BB30-C9719846A4F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F</a:t>
            </a:r>
            <a:r>
              <a:rPr lang="en-GB" sz="4400" dirty="0" err="1">
                <a:latin typeface="Arial" panose="020B0604020202020204" pitchFamily="34" charset="0"/>
                <a:cs typeface="Arial" panose="020B0604020202020204" pitchFamily="34" charset="0"/>
              </a:rPr>
              <a:t>urther</a:t>
            </a:r>
            <a:r>
              <a:rPr lang="en-GB" sz="4400" dirty="0">
                <a:latin typeface="Arial" panose="020B0604020202020204" pitchFamily="34" charset="0"/>
                <a:cs typeface="Arial" panose="020B0604020202020204" pitchFamily="34" charset="0"/>
              </a:rPr>
              <a:t> Information</a:t>
            </a:r>
            <a:endParaRPr lang="en-GB" dirty="0"/>
          </a:p>
        </p:txBody>
      </p:sp>
      <p:pic>
        <p:nvPicPr>
          <p:cNvPr id="4" name="Content Placeholder 3">
            <a:extLst>
              <a:ext uri="{FF2B5EF4-FFF2-40B4-BE49-F238E27FC236}">
                <a16:creationId xmlns:a16="http://schemas.microsoft.com/office/drawing/2014/main" id="{15486AA6-D439-7940-8249-BEC569B35375}"/>
              </a:ext>
            </a:extLst>
          </p:cNvPr>
          <p:cNvPicPr>
            <a:picLocks noGrp="1" noChangeAspect="1"/>
          </p:cNvPicPr>
          <p:nvPr>
            <p:ph idx="1"/>
          </p:nvPr>
        </p:nvPicPr>
        <p:blipFill>
          <a:blip r:embed="rId2"/>
          <a:stretch>
            <a:fillRect/>
          </a:stretch>
        </p:blipFill>
        <p:spPr>
          <a:xfrm>
            <a:off x="1770993" y="1895776"/>
            <a:ext cx="5791200" cy="3286125"/>
          </a:xfrm>
          <a:prstGeom prst="rect">
            <a:avLst/>
          </a:prstGeom>
        </p:spPr>
      </p:pic>
      <p:sp>
        <p:nvSpPr>
          <p:cNvPr id="5" name="TextBox 4">
            <a:extLst>
              <a:ext uri="{FF2B5EF4-FFF2-40B4-BE49-F238E27FC236}">
                <a16:creationId xmlns:a16="http://schemas.microsoft.com/office/drawing/2014/main" id="{D5D85607-7AF1-35A2-CF81-B8E279D544DD}"/>
              </a:ext>
            </a:extLst>
          </p:cNvPr>
          <p:cNvSpPr txBox="1"/>
          <p:nvPr/>
        </p:nvSpPr>
        <p:spPr>
          <a:xfrm>
            <a:off x="1770993" y="5464286"/>
            <a:ext cx="6093822" cy="523220"/>
          </a:xfrm>
          <a:prstGeom prst="rect">
            <a:avLst/>
          </a:prstGeom>
          <a:noFill/>
        </p:spPr>
        <p:txBody>
          <a:bodyPr wrap="square">
            <a:spAutoFit/>
          </a:bodyPr>
          <a:lstStyle/>
          <a:p>
            <a:pPr marL="0" indent="0" algn="ctr">
              <a:buNone/>
            </a:pPr>
            <a:r>
              <a:rPr lang="en-GB" sz="2800" b="1" dirty="0">
                <a:solidFill>
                  <a:srgbClr val="7030A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https://youtu.be/56agaiGhAuw</a:t>
            </a:r>
            <a:endParaRPr lang="en-GB" sz="28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813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29C65-C8C8-52A9-4391-D49871742387}"/>
              </a:ext>
            </a:extLst>
          </p:cNvPr>
          <p:cNvSpPr>
            <a:spLocks noGrp="1"/>
          </p:cNvSpPr>
          <p:nvPr>
            <p:ph type="title"/>
          </p:nvPr>
        </p:nvSpPr>
        <p:spPr/>
        <p:txBody>
          <a:bodyPr/>
          <a:lstStyle/>
          <a:p>
            <a:r>
              <a:rPr lang="en-US" sz="4400" dirty="0">
                <a:latin typeface="Arial" panose="020B0604020202020204" pitchFamily="34" charset="0"/>
                <a:cs typeface="Arial" panose="020B0604020202020204" pitchFamily="34" charset="0"/>
              </a:rPr>
              <a:t>           Treatment For Glue Ear</a:t>
            </a:r>
            <a:endParaRPr lang="en-GB" dirty="0"/>
          </a:p>
        </p:txBody>
      </p:sp>
      <p:sp>
        <p:nvSpPr>
          <p:cNvPr id="3" name="Content Placeholder 2">
            <a:extLst>
              <a:ext uri="{FF2B5EF4-FFF2-40B4-BE49-F238E27FC236}">
                <a16:creationId xmlns:a16="http://schemas.microsoft.com/office/drawing/2014/main" id="{ECEE77D8-7242-8AB8-7E2C-6A41B25CC963}"/>
              </a:ext>
            </a:extLst>
          </p:cNvPr>
          <p:cNvSpPr>
            <a:spLocks noGrp="1"/>
          </p:cNvSpPr>
          <p:nvPr>
            <p:ph idx="1"/>
          </p:nvPr>
        </p:nvSpPr>
        <p:spPr>
          <a:xfrm>
            <a:off x="628650" y="1363170"/>
            <a:ext cx="7127984" cy="4351338"/>
          </a:xfrm>
        </p:spPr>
        <p:txBody>
          <a:bodyPr/>
          <a:lstStyle/>
          <a:p>
            <a:pPr algn="l"/>
            <a:r>
              <a:rPr lang="en-US" sz="2200" b="1" i="0" dirty="0">
                <a:effectLst/>
                <a:latin typeface="Arial" panose="020B0604020202020204" pitchFamily="34" charset="0"/>
                <a:cs typeface="Arial" panose="020B0604020202020204" pitchFamily="34" charset="0"/>
              </a:rPr>
              <a:t>Treatment for glue ear is considered </a:t>
            </a:r>
            <a:r>
              <a:rPr lang="en-US" sz="2200" b="1" dirty="0">
                <a:latin typeface="Arial" panose="020B0604020202020204" pitchFamily="34" charset="0"/>
                <a:cs typeface="Arial" panose="020B0604020202020204" pitchFamily="34" charset="0"/>
              </a:rPr>
              <a:t>by</a:t>
            </a:r>
            <a:r>
              <a:rPr lang="en-US" sz="2200" b="1" i="0" dirty="0">
                <a:effectLst/>
                <a:latin typeface="Arial" panose="020B0604020202020204" pitchFamily="34" charset="0"/>
                <a:cs typeface="Arial" panose="020B0604020202020204" pitchFamily="34" charset="0"/>
              </a:rPr>
              <a:t> a GP</a:t>
            </a:r>
          </a:p>
          <a:p>
            <a:pPr algn="l"/>
            <a:r>
              <a:rPr lang="en-US" sz="1800" b="0" i="0" dirty="0">
                <a:effectLst/>
                <a:latin typeface="Arial" panose="020B0604020202020204" pitchFamily="34" charset="0"/>
                <a:cs typeface="Arial" panose="020B0604020202020204" pitchFamily="34" charset="0"/>
              </a:rPr>
              <a:t>Glue ear is not always treated. The GP may wait to see if the symptoms get better on their own.</a:t>
            </a:r>
          </a:p>
          <a:p>
            <a:pPr algn="l"/>
            <a:r>
              <a:rPr lang="en-US" sz="1800" b="0" i="0" dirty="0">
                <a:effectLst/>
                <a:latin typeface="Arial" panose="020B0604020202020204" pitchFamily="34" charset="0"/>
                <a:cs typeface="Arial" panose="020B0604020202020204" pitchFamily="34" charset="0"/>
              </a:rPr>
              <a:t>This is because there's no effective medicine for glue ear, and it often clears up on its own.</a:t>
            </a:r>
          </a:p>
          <a:p>
            <a:pPr algn="l"/>
            <a:r>
              <a:rPr lang="en-US" sz="1800" b="0" i="0" dirty="0">
                <a:effectLst/>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child </a:t>
            </a:r>
            <a:r>
              <a:rPr lang="en-US" sz="1800" b="0" i="0" dirty="0">
                <a:effectLst/>
                <a:latin typeface="Arial" panose="020B0604020202020204" pitchFamily="34" charset="0"/>
                <a:cs typeface="Arial" panose="020B0604020202020204" pitchFamily="34" charset="0"/>
              </a:rPr>
              <a:t>may be monitored for up to a year in case their symptoms change or get worse.</a:t>
            </a:r>
          </a:p>
          <a:p>
            <a:pPr algn="l"/>
            <a:r>
              <a:rPr lang="en-US" sz="1800" b="0" i="0" dirty="0">
                <a:effectLst/>
                <a:latin typeface="Arial" panose="020B0604020202020204" pitchFamily="34" charset="0"/>
                <a:cs typeface="Arial" panose="020B0604020202020204" pitchFamily="34" charset="0"/>
              </a:rPr>
              <a:t>The GP may suggest trying a treatment called </a:t>
            </a:r>
            <a:r>
              <a:rPr lang="en-US" sz="1800" b="0" i="0" dirty="0" err="1">
                <a:effectLst/>
                <a:latin typeface="Arial" panose="020B0604020202020204" pitchFamily="34" charset="0"/>
                <a:cs typeface="Arial" panose="020B0604020202020204" pitchFamily="34" charset="0"/>
              </a:rPr>
              <a:t>autoinflation</a:t>
            </a:r>
            <a:r>
              <a:rPr lang="en-US" sz="1800" b="0" i="0" dirty="0">
                <a:effectLst/>
                <a:latin typeface="Arial" panose="020B0604020202020204" pitchFamily="34" charset="0"/>
                <a:cs typeface="Arial" panose="020B0604020202020204" pitchFamily="34" charset="0"/>
              </a:rPr>
              <a:t> while waiting for symptoms to improve. </a:t>
            </a:r>
            <a:r>
              <a:rPr lang="en-US" sz="1800" b="0" i="0" dirty="0" err="1">
                <a:effectLst/>
                <a:latin typeface="Arial" panose="020B0604020202020204" pitchFamily="34" charset="0"/>
                <a:cs typeface="Arial" panose="020B0604020202020204" pitchFamily="34" charset="0"/>
              </a:rPr>
              <a:t>Autoinflation</a:t>
            </a:r>
            <a:r>
              <a:rPr lang="en-US" sz="1800" b="0" i="0" dirty="0">
                <a:effectLst/>
                <a:latin typeface="Arial" panose="020B0604020202020204" pitchFamily="34" charset="0"/>
                <a:cs typeface="Arial" panose="020B0604020202020204" pitchFamily="34" charset="0"/>
              </a:rPr>
              <a:t> can help fluid in the ear to drain.  Discuss </a:t>
            </a:r>
            <a:r>
              <a:rPr lang="en-US" sz="1800" b="0" i="0" dirty="0" err="1">
                <a:effectLst/>
                <a:latin typeface="Arial" panose="020B0604020202020204" pitchFamily="34" charset="0"/>
                <a:cs typeface="Arial" panose="020B0604020202020204" pitchFamily="34" charset="0"/>
              </a:rPr>
              <a:t>autoinflation</a:t>
            </a:r>
            <a:r>
              <a:rPr lang="en-US" sz="1800" b="0" i="0" dirty="0">
                <a:effectLst/>
                <a:latin typeface="Arial" panose="020B0604020202020204" pitchFamily="34" charset="0"/>
                <a:cs typeface="Arial" panose="020B0604020202020204" pitchFamily="34" charset="0"/>
              </a:rPr>
              <a:t> with GP/HV/</a:t>
            </a:r>
            <a:r>
              <a:rPr lang="en-US" sz="1800" b="0" i="0">
                <a:effectLst/>
                <a:latin typeface="Arial" panose="020B0604020202020204" pitchFamily="34" charset="0"/>
                <a:cs typeface="Arial" panose="020B0604020202020204" pitchFamily="34" charset="0"/>
              </a:rPr>
              <a:t>School Nurse</a:t>
            </a:r>
            <a:endParaRPr lang="en-US" sz="1800" dirty="0">
              <a:latin typeface="Arial" panose="020B0604020202020204" pitchFamily="34" charset="0"/>
              <a:cs typeface="Arial" panose="020B0604020202020204" pitchFamily="34" charset="0"/>
            </a:endParaRPr>
          </a:p>
          <a:p>
            <a:r>
              <a:rPr lang="en-US" sz="1800" b="0" i="0" dirty="0">
                <a:effectLst/>
                <a:latin typeface="Arial" panose="020B0604020202020204" pitchFamily="34" charset="0"/>
                <a:cs typeface="Arial" panose="020B0604020202020204" pitchFamily="34" charset="0"/>
              </a:rPr>
              <a:t>The 2 main treatments are </a:t>
            </a:r>
            <a:r>
              <a:rPr lang="en-US" sz="1800" b="0" i="0" u="sng" dirty="0">
                <a:effectLst/>
                <a:latin typeface="Arial" panose="020B0604020202020204" pitchFamily="34" charset="0"/>
                <a:cs typeface="Arial" panose="020B0604020202020204" pitchFamily="34" charset="0"/>
              </a:rPr>
              <a:t>grommets</a:t>
            </a:r>
            <a:r>
              <a:rPr lang="en-US" sz="1800" b="0" i="0" dirty="0">
                <a:effectLst/>
                <a:latin typeface="Arial" panose="020B0604020202020204" pitchFamily="34" charset="0"/>
                <a:cs typeface="Arial" panose="020B0604020202020204" pitchFamily="34" charset="0"/>
              </a:rPr>
              <a:t> (small tubes implanted in the ear)</a:t>
            </a:r>
            <a:r>
              <a:rPr lang="en-US" sz="1800" dirty="0">
                <a:latin typeface="Arial" panose="020B0604020202020204" pitchFamily="34" charset="0"/>
                <a:cs typeface="Arial" panose="020B0604020202020204" pitchFamily="34" charset="0"/>
              </a:rPr>
              <a:t> or temporary </a:t>
            </a:r>
            <a:r>
              <a:rPr lang="en-US" sz="18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hearing aids</a:t>
            </a:r>
            <a:r>
              <a:rPr lang="en-US" sz="1800" dirty="0">
                <a:latin typeface="Arial" panose="020B0604020202020204" pitchFamily="34" charset="0"/>
                <a:cs typeface="Arial" panose="020B0604020202020204" pitchFamily="34" charset="0"/>
              </a:rPr>
              <a:t>.</a:t>
            </a:r>
            <a:endParaRPr lang="en-US" sz="1800" b="0" i="0" dirty="0">
              <a:effectLst/>
              <a:latin typeface="Arial" panose="020B0604020202020204" pitchFamily="34" charset="0"/>
              <a:cs typeface="Arial" panose="020B0604020202020204" pitchFamily="34" charset="0"/>
            </a:endParaRPr>
          </a:p>
          <a:p>
            <a:pPr algn="l"/>
            <a:r>
              <a:rPr lang="en-US" sz="1800" b="0" i="0" dirty="0">
                <a:effectLst/>
                <a:latin typeface="Arial" panose="020B0604020202020204" pitchFamily="34" charset="0"/>
                <a:cs typeface="Arial" panose="020B0604020202020204" pitchFamily="34" charset="0"/>
              </a:rPr>
              <a:t>Occasionally, surgery may be recommended to remove some glands at the back of the nose (adenoids). This is known as an </a:t>
            </a:r>
            <a:r>
              <a:rPr lang="en-US" sz="1800" b="0" i="0"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adenoidectomy</a:t>
            </a:r>
            <a:r>
              <a:rPr lang="en-US" sz="1800" b="0" i="0" dirty="0">
                <a:effectLst/>
                <a:latin typeface="Arial" panose="020B0604020202020204" pitchFamily="34" charset="0"/>
                <a:cs typeface="Arial" panose="020B0604020202020204" pitchFamily="34" charset="0"/>
              </a:rPr>
              <a:t>.</a:t>
            </a:r>
          </a:p>
          <a:p>
            <a:pPr algn="l"/>
            <a:r>
              <a:rPr lang="en-US" sz="1800" b="0" i="0" dirty="0">
                <a:effectLst/>
                <a:latin typeface="Arial" panose="020B0604020202020204" pitchFamily="34" charset="0"/>
                <a:cs typeface="Arial" panose="020B0604020202020204" pitchFamily="34" charset="0"/>
              </a:rPr>
              <a:t>The specialist in hospital will decide on the best treatment option.</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849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0527-65BF-93E7-BABB-5E37454B887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             Some Useful Terms</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FEBFCC6-0947-B8F4-C601-76F2D69BA47B}"/>
              </a:ext>
            </a:extLst>
          </p:cNvPr>
          <p:cNvSpPr>
            <a:spLocks noGrp="1"/>
          </p:cNvSpPr>
          <p:nvPr>
            <p:ph idx="1"/>
          </p:nvPr>
        </p:nvSpPr>
        <p:spPr>
          <a:xfrm>
            <a:off x="534057" y="1352659"/>
            <a:ext cx="7127984" cy="4351338"/>
          </a:xfrm>
        </p:spPr>
        <p:txBody>
          <a:bodyPr/>
          <a:lstStyle/>
          <a:p>
            <a:pPr algn="l">
              <a:spcBef>
                <a:spcPts val="0"/>
              </a:spcBef>
            </a:pPr>
            <a:r>
              <a:rPr lang="en-US" sz="2000" b="1" i="0" dirty="0">
                <a:effectLst/>
                <a:latin typeface="Arial" panose="020B0604020202020204" pitchFamily="34" charset="0"/>
                <a:cs typeface="Arial" panose="020B0604020202020204" pitchFamily="34" charset="0"/>
              </a:rPr>
              <a:t>Grommets</a:t>
            </a:r>
          </a:p>
          <a:p>
            <a:pPr marL="0" indent="0" algn="l">
              <a:spcBef>
                <a:spcPts val="0"/>
              </a:spcBef>
              <a:buNone/>
            </a:pPr>
            <a:r>
              <a:rPr lang="en-US" sz="2000" b="0" i="0" dirty="0">
                <a:effectLst/>
                <a:latin typeface="Arial" panose="020B0604020202020204" pitchFamily="34" charset="0"/>
                <a:cs typeface="Arial" panose="020B0604020202020204" pitchFamily="34" charset="0"/>
              </a:rPr>
              <a:t>Grommets are small plastic tubes which sit in a hole in the eardrum, and let air get in and out of the ear. Grommets are sometimes also called ventilation tubes.</a:t>
            </a:r>
            <a:endParaRPr lang="en-US" sz="2000" b="1" i="0" dirty="0">
              <a:effectLst/>
              <a:latin typeface="Arial" panose="020B0604020202020204" pitchFamily="34" charset="0"/>
              <a:cs typeface="Arial" panose="020B0604020202020204" pitchFamily="34" charset="0"/>
            </a:endParaRPr>
          </a:p>
          <a:p>
            <a:pPr algn="l">
              <a:spcBef>
                <a:spcPts val="0"/>
              </a:spcBef>
            </a:pPr>
            <a:r>
              <a:rPr lang="en-US" sz="2000" b="1" i="0" dirty="0">
                <a:effectLst/>
                <a:latin typeface="Arial" panose="020B0604020202020204" pitchFamily="34" charset="0"/>
                <a:cs typeface="Arial" panose="020B0604020202020204" pitchFamily="34" charset="0"/>
              </a:rPr>
              <a:t>Hearing loss</a:t>
            </a:r>
          </a:p>
          <a:p>
            <a:pPr marL="0" indent="0" algn="l">
              <a:spcBef>
                <a:spcPts val="0"/>
              </a:spcBef>
              <a:buNone/>
            </a:pPr>
            <a:r>
              <a:rPr lang="en-US" sz="2000" b="0" i="0" dirty="0">
                <a:effectLst/>
                <a:latin typeface="Arial" panose="020B0604020202020204" pitchFamily="34" charset="0"/>
                <a:cs typeface="Arial" panose="020B0604020202020204" pitchFamily="34" charset="0"/>
              </a:rPr>
              <a:t>Normal hearing is when the quietest sound a person can hear in either ear is anywhere between 0 dB to 20 </a:t>
            </a:r>
            <a:r>
              <a:rPr lang="en-US" sz="2000" b="0" i="0" dirty="0" err="1">
                <a:effectLst/>
                <a:latin typeface="Arial" panose="020B0604020202020204" pitchFamily="34" charset="0"/>
                <a:cs typeface="Arial" panose="020B0604020202020204" pitchFamily="34" charset="0"/>
              </a:rPr>
              <a:t>dB.</a:t>
            </a:r>
            <a:r>
              <a:rPr lang="en-US" sz="2000" b="0" i="0" dirty="0">
                <a:effectLst/>
                <a:latin typeface="Arial" panose="020B0604020202020204" pitchFamily="34" charset="0"/>
                <a:cs typeface="Arial" panose="020B0604020202020204" pitchFamily="34" charset="0"/>
              </a:rPr>
              <a:t> Hearing loss is defined as when a person cannot hear sounds until they are above that 20 dB threshold in one or both ears. The louder a sound needs to be in dB before they can hear it, the greater their level of hearing loss (for example, someone who can only hear sounds of 50 dB or more has greater hearing loss than someone who can hear sounds of 25 dB or more).</a:t>
            </a:r>
          </a:p>
          <a:p>
            <a:pPr algn="l"/>
            <a:r>
              <a:rPr lang="en-US" sz="2000" b="1" i="0" dirty="0">
                <a:effectLst/>
                <a:latin typeface="Arial" panose="020B0604020202020204" pitchFamily="34" charset="0"/>
                <a:cs typeface="Arial" panose="020B0604020202020204" pitchFamily="34" charset="0"/>
              </a:rPr>
              <a:t>Hearing tests</a:t>
            </a:r>
          </a:p>
          <a:p>
            <a:pPr marL="0" indent="0" algn="l">
              <a:spcBef>
                <a:spcPts val="0"/>
              </a:spcBef>
              <a:buNone/>
            </a:pPr>
            <a:r>
              <a:rPr lang="en-US" sz="2000" b="0" i="0" dirty="0">
                <a:effectLst/>
                <a:latin typeface="Arial" panose="020B0604020202020204" pitchFamily="34" charset="0"/>
                <a:cs typeface="Arial" panose="020B0604020202020204" pitchFamily="34" charset="0"/>
              </a:rPr>
              <a:t>This can be any suitable test to assess hearing, but should always be age and developmentally appropriate for the person, and use properly calibrated equipment.</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3036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06957-A513-DEB0-A225-439F6BA1172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Need Further Information </a:t>
            </a:r>
            <a:endParaRPr lang="en-GB"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16F6C4D-0EAD-50DC-A8E9-3B8CAD0E9255}"/>
              </a:ext>
            </a:extLst>
          </p:cNvPr>
          <p:cNvSpPr>
            <a:spLocks noGrp="1"/>
          </p:cNvSpPr>
          <p:nvPr>
            <p:ph idx="1"/>
          </p:nvPr>
        </p:nvSpPr>
        <p:spPr>
          <a:xfrm>
            <a:off x="628650" y="1825625"/>
            <a:ext cx="7548398" cy="4351338"/>
          </a:xfrm>
        </p:spPr>
        <p:txBody>
          <a:bodyPr/>
          <a:lstStyle/>
          <a:p>
            <a:pPr marL="0" indent="0" algn="ctr">
              <a:buNone/>
            </a:pPr>
            <a:r>
              <a:rPr lang="en-US" b="1" dirty="0">
                <a:latin typeface="Arial" panose="020B0604020202020204" pitchFamily="34" charset="0"/>
                <a:cs typeface="Arial" panose="020B0604020202020204" pitchFamily="34" charset="0"/>
              </a:rPr>
              <a:t>Contact Details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0" indent="0" algn="ctr">
              <a:buNone/>
            </a:pPr>
            <a:r>
              <a:rPr lang="en-US" sz="2800" b="1" dirty="0">
                <a:latin typeface="Arial" panose="020B0604020202020204" pitchFamily="34" charset="0"/>
                <a:cs typeface="Arial" panose="020B0604020202020204" pitchFamily="34" charset="0"/>
              </a:rPr>
              <a:t>Uday Thakrar </a:t>
            </a: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(Head of Sensory Team)</a:t>
            </a:r>
            <a:br>
              <a:rPr lang="en-US" sz="2800" b="1" dirty="0">
                <a:latin typeface="Arial" panose="020B0604020202020204" pitchFamily="34" charset="0"/>
                <a:cs typeface="Arial" panose="020B0604020202020204" pitchFamily="34" charset="0"/>
              </a:rPr>
            </a:br>
            <a:r>
              <a:rPr lang="en-US" sz="2800" b="1" dirty="0">
                <a:solidFill>
                  <a:srgbClr val="7030A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Uday.Thakrar@Milton-Keynes.Gov.UK</a:t>
            </a:r>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Tel: 01908 669735 </a:t>
            </a:r>
            <a:r>
              <a:rPr lang="en-US" sz="2800" b="1" dirty="0" err="1">
                <a:latin typeface="Arial" panose="020B0604020202020204" pitchFamily="34" charset="0"/>
                <a:cs typeface="Arial" panose="020B0604020202020204" pitchFamily="34" charset="0"/>
              </a:rPr>
              <a:t>ext</a:t>
            </a:r>
            <a:r>
              <a:rPr lang="en-US" sz="2800" b="1" dirty="0">
                <a:latin typeface="Arial" panose="020B0604020202020204" pitchFamily="34" charset="0"/>
                <a:cs typeface="Arial" panose="020B0604020202020204" pitchFamily="34" charset="0"/>
              </a:rPr>
              <a:t> 147</a:t>
            </a:r>
            <a:br>
              <a:rPr lang="en-US" sz="2800" b="1"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7068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4436B5-4C86-1A16-BFEF-0CAE604A286D}"/>
              </a:ext>
            </a:extLst>
          </p:cNvPr>
          <p:cNvSpPr>
            <a:spLocks noGrp="1"/>
          </p:cNvSpPr>
          <p:nvPr>
            <p:ph idx="1"/>
          </p:nvPr>
        </p:nvSpPr>
        <p:spPr>
          <a:xfrm>
            <a:off x="628650" y="1825625"/>
            <a:ext cx="7001860" cy="4351338"/>
          </a:xfrm>
        </p:spPr>
        <p:txBody>
          <a:bodyPr/>
          <a:lstStyle/>
          <a:p>
            <a:pPr algn="just"/>
            <a:r>
              <a:rPr lang="en-US" sz="2800" b="0" i="0" dirty="0">
                <a:effectLst/>
                <a:latin typeface="Arial" panose="020B0604020202020204" pitchFamily="34" charset="0"/>
                <a:cs typeface="Arial" panose="020B0604020202020204" pitchFamily="34" charset="0"/>
              </a:rPr>
              <a:t>Glue ear is where the middle part of the ear canal fills up with fluid. This can cause temporary hearing loss. </a:t>
            </a:r>
          </a:p>
          <a:p>
            <a:pPr algn="just"/>
            <a:endParaRPr lang="en-US" sz="2800"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Glue ear </a:t>
            </a:r>
            <a:r>
              <a:rPr lang="en-US" sz="2800" b="0" i="0" dirty="0">
                <a:effectLst/>
                <a:latin typeface="Arial" panose="020B0604020202020204" pitchFamily="34" charset="0"/>
                <a:cs typeface="Arial" panose="020B0604020202020204" pitchFamily="34" charset="0"/>
              </a:rPr>
              <a:t>is usually a temporary and fluctuating condition which usually clears up on its own, but parent/carers are advised to see a GP.</a:t>
            </a:r>
          </a:p>
          <a:p>
            <a:endParaRPr lang="en-GB" dirty="0"/>
          </a:p>
        </p:txBody>
      </p:sp>
      <p:sp>
        <p:nvSpPr>
          <p:cNvPr id="4" name="Title 1">
            <a:extLst>
              <a:ext uri="{FF2B5EF4-FFF2-40B4-BE49-F238E27FC236}">
                <a16:creationId xmlns:a16="http://schemas.microsoft.com/office/drawing/2014/main" id="{4AE5D06D-D418-660B-C95E-C47A5B6E4D42}"/>
              </a:ext>
            </a:extLst>
          </p:cNvPr>
          <p:cNvSpPr txBox="1">
            <a:spLocks noGrp="1"/>
          </p:cNvSpPr>
          <p:nvPr>
            <p:ph type="title"/>
          </p:nvPr>
        </p:nvSpPr>
        <p:spPr>
          <a:xfrm>
            <a:off x="628650" y="365125"/>
            <a:ext cx="7886700" cy="8431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latin typeface="Arial" panose="020B0604020202020204" pitchFamily="34" charset="0"/>
                <a:cs typeface="Arial" panose="020B0604020202020204" pitchFamily="34" charset="0"/>
              </a:rPr>
              <a:t>          What Is ‘Glue Ear’?</a:t>
            </a: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1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FE89F-4C92-2C10-23AE-6048105DDA69}"/>
              </a:ext>
            </a:extLst>
          </p:cNvPr>
          <p:cNvSpPr>
            <a:spLocks noGrp="1"/>
          </p:cNvSpPr>
          <p:nvPr>
            <p:ph type="title"/>
          </p:nvPr>
        </p:nvSpPr>
        <p:spPr/>
        <p:txBody>
          <a:bodyPr/>
          <a:lstStyle/>
          <a:p>
            <a:pPr algn="ctr"/>
            <a:r>
              <a:rPr lang="en-US" sz="4400" b="1"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What </a:t>
            </a:r>
            <a:r>
              <a:rPr lang="en-US" dirty="0">
                <a:latin typeface="Arial" panose="020B0604020202020204" pitchFamily="34" charset="0"/>
                <a:cs typeface="Arial" panose="020B0604020202020204" pitchFamily="34" charset="0"/>
              </a:rPr>
              <a:t>I</a:t>
            </a:r>
            <a:r>
              <a:rPr lang="en-US" sz="4400" dirty="0">
                <a:latin typeface="Arial" panose="020B0604020202020204" pitchFamily="34" charset="0"/>
                <a:cs typeface="Arial" panose="020B0604020202020204" pitchFamily="34" charset="0"/>
              </a:rPr>
              <a:t>s ‘Glue Ear’?</a:t>
            </a:r>
            <a:br>
              <a:rPr lang="en-GB" sz="4400" b="1" dirty="0"/>
            </a:br>
            <a:endParaRPr lang="en-GB" dirty="0"/>
          </a:p>
        </p:txBody>
      </p:sp>
      <p:sp>
        <p:nvSpPr>
          <p:cNvPr id="3" name="Content Placeholder 2">
            <a:extLst>
              <a:ext uri="{FF2B5EF4-FFF2-40B4-BE49-F238E27FC236}">
                <a16:creationId xmlns:a16="http://schemas.microsoft.com/office/drawing/2014/main" id="{D860A281-2CDA-E5A2-248F-07458340226A}"/>
              </a:ext>
            </a:extLst>
          </p:cNvPr>
          <p:cNvSpPr>
            <a:spLocks noGrp="1"/>
          </p:cNvSpPr>
          <p:nvPr>
            <p:ph idx="1"/>
          </p:nvPr>
        </p:nvSpPr>
        <p:spPr>
          <a:xfrm>
            <a:off x="450831" y="1690688"/>
            <a:ext cx="7886700" cy="4351338"/>
          </a:xfrm>
        </p:spPr>
        <p:txBody>
          <a:bodyPr/>
          <a:lstStyle/>
          <a:p>
            <a:r>
              <a:rPr lang="en-GB" sz="2400" b="1" dirty="0">
                <a:solidFill>
                  <a:srgbClr val="7030A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https://www.nhs.uk/Video/Pages/Glueearanimation.aspx</a:t>
            </a:r>
            <a:endParaRPr lang="en-GB" sz="28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Please watch the vi</a:t>
            </a:r>
            <a:r>
              <a:rPr lang="en-US" sz="2000" dirty="0">
                <a:latin typeface="Arial" panose="020B0604020202020204" pitchFamily="34" charset="0"/>
                <a:cs typeface="Arial" panose="020B0604020202020204" pitchFamily="34" charset="0"/>
              </a:rPr>
              <a:t>deo at the bottom of this link as it</a:t>
            </a:r>
            <a:r>
              <a:rPr lang="en-US" sz="2000" b="0" i="0" dirty="0">
                <a:effectLst/>
                <a:latin typeface="Arial" panose="020B0604020202020204" pitchFamily="34" charset="0"/>
                <a:cs typeface="Arial" panose="020B0604020202020204" pitchFamily="34" charset="0"/>
              </a:rPr>
              <a:t> explains in detail what glue ear is, what causes it and how it's treated</a:t>
            </a:r>
            <a:endParaRPr lang="en-GB" sz="20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The middle ear is filled with fluid rather than air</a:t>
            </a:r>
          </a:p>
        </p:txBody>
      </p:sp>
      <p:pic>
        <p:nvPicPr>
          <p:cNvPr id="4" name="Picture 2">
            <a:extLst>
              <a:ext uri="{FF2B5EF4-FFF2-40B4-BE49-F238E27FC236}">
                <a16:creationId xmlns:a16="http://schemas.microsoft.com/office/drawing/2014/main" id="{EEDD49F4-656F-20CC-9ABD-A714615DF0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904"/>
          <a:stretch/>
        </p:blipFill>
        <p:spPr bwMode="auto">
          <a:xfrm>
            <a:off x="1199894" y="3321270"/>
            <a:ext cx="6388575" cy="2773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a:extLst>
              <a:ext uri="{FF2B5EF4-FFF2-40B4-BE49-F238E27FC236}">
                <a16:creationId xmlns:a16="http://schemas.microsoft.com/office/drawing/2014/main" id="{87D6549F-3228-6427-D53D-F94C769AA073}"/>
              </a:ext>
            </a:extLst>
          </p:cNvPr>
          <p:cNvSpPr/>
          <p:nvPr/>
        </p:nvSpPr>
        <p:spPr>
          <a:xfrm>
            <a:off x="3951514" y="3820886"/>
            <a:ext cx="1937657" cy="152400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494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CE64-A4D8-9BD2-000E-D70E068749E7}"/>
              </a:ext>
            </a:extLst>
          </p:cNvPr>
          <p:cNvSpPr>
            <a:spLocks noGrp="1"/>
          </p:cNvSpPr>
          <p:nvPr>
            <p:ph type="title"/>
          </p:nvPr>
        </p:nvSpPr>
        <p:spPr/>
        <p:txBody>
          <a:bodyPr/>
          <a:lstStyle/>
          <a:p>
            <a:pPr algn="ctr"/>
            <a:r>
              <a:rPr lang="en-US" sz="4400" b="1"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Signs Of ‘Glue Ear’</a:t>
            </a:r>
            <a:br>
              <a:rPr lang="en-GB" sz="4400"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83297846-4548-503A-9201-038872C5911C}"/>
              </a:ext>
            </a:extLst>
          </p:cNvPr>
          <p:cNvSpPr txBox="1">
            <a:spLocks noGrp="1"/>
          </p:cNvSpPr>
          <p:nvPr>
            <p:ph idx="1"/>
          </p:nvPr>
        </p:nvSpPr>
        <p:spPr>
          <a:xfrm>
            <a:off x="534057" y="1352660"/>
            <a:ext cx="7886700" cy="5103961"/>
          </a:xfrm>
          <a:prstGeom prst="rect">
            <a:avLst/>
          </a:prstGeom>
          <a:noFill/>
        </p:spPr>
        <p:txBody>
          <a:bodyPr wrap="square">
            <a:spAutoFit/>
          </a:bodyPr>
          <a:lstStyle/>
          <a:p>
            <a:pPr marL="0" indent="0" algn="l">
              <a:buNone/>
            </a:pPr>
            <a:r>
              <a:rPr lang="en-US" sz="2000" dirty="0">
                <a:latin typeface="Arial" panose="020B0604020202020204" pitchFamily="34" charset="0"/>
                <a:cs typeface="Arial" panose="020B0604020202020204" pitchFamily="34" charset="0"/>
              </a:rPr>
              <a:t>There may be many</a:t>
            </a:r>
            <a:r>
              <a:rPr lang="en-US" sz="2000" b="0" i="0" dirty="0">
                <a:effectLst/>
                <a:latin typeface="Arial" panose="020B0604020202020204" pitchFamily="34" charset="0"/>
                <a:cs typeface="Arial" panose="020B0604020202020204" pitchFamily="34" charset="0"/>
              </a:rPr>
              <a:t> signs of </a:t>
            </a:r>
            <a:r>
              <a:rPr lang="en-US" sz="2000" dirty="0">
                <a:latin typeface="Arial" panose="020B0604020202020204" pitchFamily="34" charset="0"/>
                <a:cs typeface="Arial" panose="020B0604020202020204" pitchFamily="34" charset="0"/>
              </a:rPr>
              <a:t>Glue Ear</a:t>
            </a:r>
            <a:r>
              <a:rPr lang="en-US" sz="2000" b="0" i="0" dirty="0">
                <a:effectLst/>
                <a:latin typeface="Arial" panose="020B0604020202020204" pitchFamily="34" charset="0"/>
                <a:cs typeface="Arial" panose="020B0604020202020204" pitchFamily="34" charset="0"/>
              </a:rPr>
              <a:t>, these may include:</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speaking loudly</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being difficult to understand</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asking people to repeat what they say</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asking for the TV or music to be turned up loud</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struggling to hear people far away</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becoming easily distracted when people are talking</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finding it hard to concentrate or seeming tired and irritable because it's harder for them to listen</a:t>
            </a:r>
          </a:p>
          <a:p>
            <a:pPr algn="l">
              <a:buFont typeface="Arial" panose="020B0604020202020204" pitchFamily="34" charset="0"/>
              <a:buChar char="•"/>
            </a:pPr>
            <a:r>
              <a:rPr lang="en-US" sz="2000" dirty="0">
                <a:latin typeface="Arial" panose="020B0604020202020204" pitchFamily="34" charset="0"/>
                <a:cs typeface="Arial" panose="020B0604020202020204" pitchFamily="34" charset="0"/>
              </a:rPr>
              <a:t>not engaging / distant in activities/tasks/group discussions</a:t>
            </a:r>
          </a:p>
          <a:p>
            <a:pPr algn="l">
              <a:buFont typeface="Arial" panose="020B0604020202020204" pitchFamily="34" charset="0"/>
              <a:buChar char="•"/>
            </a:pPr>
            <a:r>
              <a:rPr lang="en-US" sz="2000" dirty="0">
                <a:latin typeface="Arial" panose="020B0604020202020204" pitchFamily="34" charset="0"/>
                <a:cs typeface="Arial" panose="020B0604020202020204" pitchFamily="34" charset="0"/>
              </a:rPr>
              <a:t>c</a:t>
            </a:r>
            <a:r>
              <a:rPr lang="en-US" sz="2000" b="0" i="0" dirty="0">
                <a:effectLst/>
                <a:latin typeface="Arial" panose="020B0604020202020204" pitchFamily="34" charset="0"/>
                <a:cs typeface="Arial" panose="020B0604020202020204" pitchFamily="34" charset="0"/>
              </a:rPr>
              <a:t>opying peers</a:t>
            </a:r>
          </a:p>
          <a:p>
            <a:pPr algn="l">
              <a:buFont typeface="Arial" panose="020B0604020202020204" pitchFamily="34" charset="0"/>
              <a:buChar char="•"/>
            </a:pPr>
            <a:r>
              <a:rPr lang="en-US" sz="2000" dirty="0">
                <a:latin typeface="Arial" panose="020B0604020202020204" pitchFamily="34" charset="0"/>
                <a:cs typeface="Arial" panose="020B0604020202020204" pitchFamily="34" charset="0"/>
              </a:rPr>
              <a:t>w</a:t>
            </a:r>
            <a:r>
              <a:rPr lang="en-US" sz="2000" b="0" i="0" dirty="0">
                <a:effectLst/>
                <a:latin typeface="Arial" panose="020B0604020202020204" pitchFamily="34" charset="0"/>
                <a:cs typeface="Arial" panose="020B0604020202020204" pitchFamily="34" charset="0"/>
              </a:rPr>
              <a:t>atching speaker intently</a:t>
            </a:r>
          </a:p>
          <a:p>
            <a:pPr algn="l">
              <a:buFont typeface="Arial" panose="020B0604020202020204" pitchFamily="34" charset="0"/>
              <a:buChar char="•"/>
            </a:pPr>
            <a:r>
              <a:rPr lang="en-US" sz="2000" b="0" i="0" dirty="0">
                <a:effectLst/>
                <a:latin typeface="Arial" panose="020B0604020202020204" pitchFamily="34" charset="0"/>
                <a:cs typeface="Arial" panose="020B0604020202020204" pitchFamily="34" charset="0"/>
              </a:rPr>
              <a:t>finds loud sounds disturbing </a:t>
            </a:r>
          </a:p>
        </p:txBody>
      </p:sp>
    </p:spTree>
    <p:extLst>
      <p:ext uri="{BB962C8B-B14F-4D97-AF65-F5344CB8AC3E}">
        <p14:creationId xmlns:p14="http://schemas.microsoft.com/office/powerpoint/2010/main" val="2740736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D5CD7-EC33-38B1-4EE1-D3D193829244}"/>
              </a:ext>
            </a:extLst>
          </p:cNvPr>
          <p:cNvSpPr>
            <a:spLocks noGrp="1"/>
          </p:cNvSpPr>
          <p:nvPr>
            <p:ph type="title"/>
          </p:nvPr>
        </p:nvSpPr>
        <p:spPr/>
        <p:txBody>
          <a:bodyPr/>
          <a:lstStyle/>
          <a:p>
            <a:pPr algn="ctr"/>
            <a:r>
              <a:rPr lang="en-GB" sz="4400" b="1" dirty="0">
                <a:latin typeface="Arial" panose="020B0604020202020204" pitchFamily="34" charset="0"/>
                <a:cs typeface="Arial" panose="020B0604020202020204" pitchFamily="34" charset="0"/>
              </a:rPr>
              <a:t>       </a:t>
            </a:r>
            <a:r>
              <a:rPr lang="en-GB" sz="4400" dirty="0">
                <a:latin typeface="Arial" panose="020B0604020202020204" pitchFamily="34" charset="0"/>
                <a:cs typeface="Arial" panose="020B0604020202020204" pitchFamily="34" charset="0"/>
              </a:rPr>
              <a:t>Impact Of Glue Ear</a:t>
            </a:r>
            <a:br>
              <a:rPr lang="en-GB" sz="4400" b="1" dirty="0"/>
            </a:br>
            <a:endParaRPr lang="en-GB" dirty="0"/>
          </a:p>
        </p:txBody>
      </p:sp>
      <p:sp>
        <p:nvSpPr>
          <p:cNvPr id="3" name="Content Placeholder 2">
            <a:extLst>
              <a:ext uri="{FF2B5EF4-FFF2-40B4-BE49-F238E27FC236}">
                <a16:creationId xmlns:a16="http://schemas.microsoft.com/office/drawing/2014/main" id="{CDEA507E-AFDC-8001-7B7B-E0E38A49DB03}"/>
              </a:ext>
            </a:extLst>
          </p:cNvPr>
          <p:cNvSpPr>
            <a:spLocks noGrp="1"/>
          </p:cNvSpPr>
          <p:nvPr>
            <p:ph idx="1"/>
          </p:nvPr>
        </p:nvSpPr>
        <p:spPr>
          <a:xfrm>
            <a:off x="628650" y="1542596"/>
            <a:ext cx="7886700" cy="4351338"/>
          </a:xfrm>
        </p:spPr>
        <p:txBody>
          <a:bodyPr/>
          <a:lstStyle/>
          <a:p>
            <a:r>
              <a:rPr lang="en-GB" sz="2800" dirty="0">
                <a:latin typeface="Arial" panose="020B0604020202020204" pitchFamily="34" charset="0"/>
                <a:cs typeface="Arial" panose="020B0604020202020204" pitchFamily="34" charset="0"/>
              </a:rPr>
              <a:t> Glue ear may result in the following:</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Cause physical symptoms – one or both ears may feel uncomfortable / sore, may affect balance</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Affect listening </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Affect speech and language development</a:t>
            </a:r>
          </a:p>
          <a:p>
            <a:pPr marL="34290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Affect social and emotional development</a:t>
            </a:r>
          </a:p>
          <a:p>
            <a:pPr marL="342900" indent="-342900">
              <a:buFont typeface="Arial" panose="020B0604020202020204" pitchFamily="34" charset="0"/>
              <a:buChar char="•"/>
            </a:pPr>
            <a:endParaRPr lang="en-GB" sz="2800" i="1" dirty="0">
              <a:latin typeface="Arial" panose="020B0604020202020204" pitchFamily="34" charset="0"/>
              <a:cs typeface="Arial" panose="020B0604020202020204" pitchFamily="34" charset="0"/>
            </a:endParaRPr>
          </a:p>
          <a:p>
            <a:pPr marL="0" indent="0">
              <a:buNone/>
            </a:pPr>
            <a:r>
              <a:rPr lang="en-GB" sz="2800" b="1" i="1" dirty="0">
                <a:solidFill>
                  <a:srgbClr val="7030A0"/>
                </a:solidFill>
                <a:latin typeface="Arial" panose="020B0604020202020204" pitchFamily="34" charset="0"/>
                <a:cs typeface="Arial" panose="020B0604020202020204" pitchFamily="34" charset="0"/>
              </a:rPr>
              <a:t>Be aware Glue Ear can fluctuate. Check in particular, the child who has a cold or seems distracted. </a:t>
            </a:r>
            <a:r>
              <a:rPr lang="en-GB" b="1" i="1" dirty="0">
                <a:solidFill>
                  <a:srgbClr val="7030A0"/>
                </a:solidFill>
                <a:latin typeface="Arial" panose="020B0604020202020204" pitchFamily="34" charset="0"/>
                <a:cs typeface="Arial" panose="020B0604020202020204" pitchFamily="34" charset="0"/>
              </a:rPr>
              <a:t>Say</a:t>
            </a:r>
            <a:r>
              <a:rPr lang="en-GB" sz="2800" b="1" i="1" dirty="0">
                <a:solidFill>
                  <a:srgbClr val="7030A0"/>
                </a:solidFill>
                <a:latin typeface="Arial" panose="020B0604020202020204" pitchFamily="34" charset="0"/>
                <a:cs typeface="Arial" panose="020B0604020202020204" pitchFamily="34" charset="0"/>
              </a:rPr>
              <a:t> their name and smile.</a:t>
            </a:r>
          </a:p>
          <a:p>
            <a:endParaRPr lang="en-GB" dirty="0"/>
          </a:p>
        </p:txBody>
      </p:sp>
    </p:spTree>
    <p:extLst>
      <p:ext uri="{BB962C8B-B14F-4D97-AF65-F5344CB8AC3E}">
        <p14:creationId xmlns:p14="http://schemas.microsoft.com/office/powerpoint/2010/main" val="416820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E4BF8-9022-2AEC-5622-C4E7D5013E3A}"/>
              </a:ext>
            </a:extLst>
          </p:cNvPr>
          <p:cNvSpPr>
            <a:spLocks noGrp="1"/>
          </p:cNvSpPr>
          <p:nvPr>
            <p:ph type="title"/>
          </p:nvPr>
        </p:nvSpPr>
        <p:spPr/>
        <p:txBody>
          <a:bodyPr/>
          <a:lstStyle/>
          <a:p>
            <a:pPr algn="ctr"/>
            <a:r>
              <a:rPr lang="en-GB" sz="4400" dirty="0">
                <a:latin typeface="Arial" panose="020B0604020202020204" pitchFamily="34" charset="0"/>
                <a:cs typeface="Arial" panose="020B0604020202020204" pitchFamily="34" charset="0"/>
              </a:rPr>
              <a:t>What to do?</a:t>
            </a:r>
            <a:br>
              <a:rPr lang="en-GB" sz="4400"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65832C-D780-B0BE-E72F-4B573D7E0953}"/>
              </a:ext>
            </a:extLst>
          </p:cNvPr>
          <p:cNvSpPr>
            <a:spLocks noGrp="1"/>
          </p:cNvSpPr>
          <p:nvPr>
            <p:ph idx="1"/>
          </p:nvPr>
        </p:nvSpPr>
        <p:spPr>
          <a:xfrm>
            <a:off x="628650" y="1575254"/>
            <a:ext cx="7187293" cy="4351338"/>
          </a:xfrm>
        </p:spPr>
        <p:txBody>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With parental consent, refer to the School Nurse or GP/HV for referral</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Ask family to take child to GP or Health visitor</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GP/Health Visitor may suggest a watch and wait for 3 months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Exceptions for quick referral: smelly ear, children in higher risk groups </a:t>
            </a:r>
            <a:r>
              <a:rPr lang="en-GB" sz="2400" dirty="0" err="1">
                <a:latin typeface="Arial" panose="020B0604020202020204" pitchFamily="34" charset="0"/>
                <a:cs typeface="Arial" panose="020B0604020202020204" pitchFamily="34" charset="0"/>
              </a:rPr>
              <a:t>eg</a:t>
            </a:r>
            <a:r>
              <a:rPr lang="en-GB" sz="2400" dirty="0">
                <a:latin typeface="Arial" panose="020B0604020202020204" pitchFamily="34" charset="0"/>
                <a:cs typeface="Arial" panose="020B0604020202020204" pitchFamily="34" charset="0"/>
              </a:rPr>
              <a:t> Downs Syndrome or a cleft palate.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Family may request referral to Paediatric Audiology through GP</a:t>
            </a:r>
          </a:p>
          <a:p>
            <a:pPr marL="342900" indent="-342900"/>
            <a:r>
              <a:rPr lang="en-GB" sz="2400" dirty="0">
                <a:latin typeface="Arial" panose="020B0604020202020204" pitchFamily="34" charset="0"/>
                <a:cs typeface="Arial" panose="020B0604020202020204" pitchFamily="34" charset="0"/>
              </a:rPr>
              <a:t>Management options - ENT referral for consideration of grommets or hearing aids </a:t>
            </a:r>
            <a:r>
              <a:rPr lang="en-GB" sz="2400" dirty="0"/>
              <a:t>.</a:t>
            </a:r>
          </a:p>
          <a:p>
            <a:endParaRPr lang="en-GB" dirty="0"/>
          </a:p>
        </p:txBody>
      </p:sp>
    </p:spTree>
    <p:extLst>
      <p:ext uri="{BB962C8B-B14F-4D97-AF65-F5344CB8AC3E}">
        <p14:creationId xmlns:p14="http://schemas.microsoft.com/office/powerpoint/2010/main" val="3003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E9448-057B-7871-BA51-BD62618DB9BF}"/>
              </a:ext>
            </a:extLst>
          </p:cNvPr>
          <p:cNvSpPr>
            <a:spLocks noGrp="1"/>
          </p:cNvSpPr>
          <p:nvPr>
            <p:ph type="title"/>
          </p:nvPr>
        </p:nvSpPr>
        <p:spPr/>
        <p:txBody>
          <a:bodyPr/>
          <a:lstStyle/>
          <a:p>
            <a:pPr algn="ctr"/>
            <a:r>
              <a:rPr lang="en-GB" sz="4400" b="1" dirty="0"/>
              <a:t>            </a:t>
            </a:r>
            <a:r>
              <a:rPr lang="en-GB" sz="3600" dirty="0">
                <a:latin typeface="Arial" panose="020B0604020202020204" pitchFamily="34" charset="0"/>
                <a:cs typeface="Arial" panose="020B0604020202020204" pitchFamily="34" charset="0"/>
              </a:rPr>
              <a:t>What To Do Whilst Waiting?</a:t>
            </a:r>
            <a:br>
              <a:rPr lang="en-GB" sz="3600" dirty="0">
                <a:latin typeface="Arial" panose="020B0604020202020204" pitchFamily="34" charset="0"/>
                <a:cs typeface="Arial" panose="020B0604020202020204" pitchFamily="34" charset="0"/>
              </a:rPr>
            </a:br>
            <a:endParaRPr lang="en-GB"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A3BDECF-D629-9042-3415-3998723E7FBE}"/>
              </a:ext>
            </a:extLst>
          </p:cNvPr>
          <p:cNvSpPr>
            <a:spLocks noGrp="1"/>
          </p:cNvSpPr>
          <p:nvPr>
            <p:ph idx="1"/>
          </p:nvPr>
        </p:nvSpPr>
        <p:spPr/>
        <p:txBody>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Adapting the environment</a:t>
            </a:r>
          </a:p>
          <a:p>
            <a:pPr marL="285750" indent="-28575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Adapting your communication</a:t>
            </a:r>
          </a:p>
          <a:p>
            <a:pPr marL="285750" indent="-28575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Providing activities to support:</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 Listening</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 Language </a:t>
            </a:r>
          </a:p>
          <a:p>
            <a:pPr marL="0" indent="0">
              <a:buNone/>
            </a:pPr>
            <a:r>
              <a:rPr lang="en-US"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Social and emotional development</a:t>
            </a:r>
            <a:br>
              <a:rPr lang="en-US" sz="2800" dirty="0">
                <a:latin typeface="Arial" panose="020B0604020202020204" pitchFamily="34" charset="0"/>
                <a:cs typeface="Arial" panose="020B0604020202020204" pitchFamily="34" charset="0"/>
              </a:rPr>
            </a:br>
            <a:endParaRPr lang="en-GB" dirty="0"/>
          </a:p>
        </p:txBody>
      </p:sp>
    </p:spTree>
    <p:extLst>
      <p:ext uri="{BB962C8B-B14F-4D97-AF65-F5344CB8AC3E}">
        <p14:creationId xmlns:p14="http://schemas.microsoft.com/office/powerpoint/2010/main" val="184165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3A1B-4CAB-D27C-1146-4AD7F394ACC8}"/>
              </a:ext>
            </a:extLst>
          </p:cNvPr>
          <p:cNvSpPr>
            <a:spLocks noGrp="1"/>
          </p:cNvSpPr>
          <p:nvPr>
            <p:ph type="title"/>
          </p:nvPr>
        </p:nvSpPr>
        <p:spPr/>
        <p:txBody>
          <a:bodyPr/>
          <a:lstStyle/>
          <a:p>
            <a:r>
              <a:rPr lang="en-GB" sz="4400" dirty="0">
                <a:latin typeface="Arial" panose="020B0604020202020204" pitchFamily="34" charset="0"/>
                <a:cs typeface="Arial" panose="020B0604020202020204" pitchFamily="34" charset="0"/>
              </a:rPr>
              <a:t>             </a:t>
            </a:r>
            <a:r>
              <a:rPr lang="en-GB" sz="3500" dirty="0">
                <a:latin typeface="Arial" panose="020B0604020202020204" pitchFamily="34" charset="0"/>
                <a:cs typeface="Arial" panose="020B0604020202020204" pitchFamily="34" charset="0"/>
              </a:rPr>
              <a:t>Adapting The Environment</a:t>
            </a:r>
            <a:br>
              <a:rPr lang="en-GB" sz="4400" dirty="0">
                <a:latin typeface="Arial" panose="020B060402020202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39198CEA-C09A-8753-8919-D92185C1D894}"/>
              </a:ext>
            </a:extLst>
          </p:cNvPr>
          <p:cNvSpPr>
            <a:spLocks noGrp="1"/>
          </p:cNvSpPr>
          <p:nvPr>
            <p:ph idx="1"/>
          </p:nvPr>
        </p:nvSpPr>
        <p:spPr/>
        <p:txBody>
          <a:bodyPr/>
          <a:lstStyle/>
          <a:p>
            <a:r>
              <a:rPr lang="en-GB" sz="2200" dirty="0">
                <a:latin typeface="Arial" panose="020B0604020202020204" pitchFamily="34" charset="0"/>
                <a:cs typeface="Arial" panose="020B0604020202020204" pitchFamily="34" charset="0"/>
              </a:rPr>
              <a:t>Be aware of poor acoustics and their impact:</a:t>
            </a:r>
          </a:p>
          <a:p>
            <a:pPr marL="342900" indent="-342900">
              <a:buFont typeface="Arial" panose="020B0604020202020204" pitchFamily="34" charset="0"/>
              <a:buChar char="•"/>
            </a:pPr>
            <a:r>
              <a:rPr lang="en-GB" sz="2200" b="1" dirty="0">
                <a:solidFill>
                  <a:srgbClr val="7030A0"/>
                </a:solidFill>
                <a:latin typeface="Arial" panose="020B0604020202020204" pitchFamily="34" charset="0"/>
                <a:cs typeface="Arial" panose="020B0604020202020204" pitchFamily="34" charset="0"/>
              </a:rPr>
              <a:t>Reduce background noise </a:t>
            </a:r>
            <a:r>
              <a:rPr lang="en-GB" sz="2200" dirty="0">
                <a:latin typeface="Arial" panose="020B0604020202020204" pitchFamily="34" charset="0"/>
                <a:cs typeface="Arial" panose="020B0604020202020204" pitchFamily="34" charset="0"/>
              </a:rPr>
              <a:t>where possible; for example </a:t>
            </a:r>
          </a:p>
          <a:p>
            <a:pPr lvl="1">
              <a:buFont typeface="Wingdings"/>
              <a:buChar char="ü"/>
            </a:pPr>
            <a:r>
              <a:rPr lang="en-GB" sz="2200" dirty="0">
                <a:latin typeface="Arial" panose="020B0604020202020204" pitchFamily="34" charset="0"/>
                <a:cs typeface="Arial" panose="020B0604020202020204" pitchFamily="34" charset="0"/>
              </a:rPr>
              <a:t>use table coverings, carpets and soft furnishings to reduce reverberation</a:t>
            </a:r>
          </a:p>
          <a:p>
            <a:pPr lvl="1">
              <a:buFont typeface="Wingdings"/>
              <a:buChar char="ü"/>
            </a:pPr>
            <a:r>
              <a:rPr lang="en-GB" sz="2200" dirty="0">
                <a:latin typeface="Arial" panose="020B0604020202020204" pitchFamily="34" charset="0"/>
                <a:cs typeface="Arial" panose="020B0604020202020204" pitchFamily="34" charset="0"/>
              </a:rPr>
              <a:t>reduce extraneous noise; </a:t>
            </a:r>
            <a:r>
              <a:rPr lang="en-GB" sz="2200" b="1" dirty="0">
                <a:solidFill>
                  <a:srgbClr val="7030A0"/>
                </a:solidFill>
                <a:latin typeface="Arial" panose="020B0604020202020204" pitchFamily="34" charset="0"/>
                <a:cs typeface="Arial" panose="020B0604020202020204" pitchFamily="34" charset="0"/>
              </a:rPr>
              <a:t>close doors/windows </a:t>
            </a:r>
            <a:r>
              <a:rPr lang="en-GB" sz="2200" dirty="0">
                <a:latin typeface="Arial" panose="020B0604020202020204" pitchFamily="34" charset="0"/>
                <a:cs typeface="Arial" panose="020B0604020202020204" pitchFamily="34" charset="0"/>
              </a:rPr>
              <a:t>to outside areas whilst noisy activities are happening outside; choose when you have music playing – not constantly in the background</a:t>
            </a:r>
          </a:p>
          <a:p>
            <a:pPr marL="342900" lvl="0" indent="-342900">
              <a:buFont typeface="Arial" panose="020B0604020202020204" pitchFamily="34" charset="0"/>
              <a:buChar char="•"/>
            </a:pPr>
            <a:r>
              <a:rPr lang="en-GB" sz="2200" b="1" dirty="0">
                <a:solidFill>
                  <a:srgbClr val="7030A0"/>
                </a:solidFill>
                <a:latin typeface="Arial" panose="020B0604020202020204" pitchFamily="34" charset="0"/>
                <a:cs typeface="Arial" panose="020B0604020202020204" pitchFamily="34" charset="0"/>
              </a:rPr>
              <a:t>Use visual aids </a:t>
            </a:r>
            <a:r>
              <a:rPr lang="en-GB" sz="2200" dirty="0">
                <a:latin typeface="Arial" panose="020B0604020202020204" pitchFamily="34" charset="0"/>
                <a:cs typeface="Arial" panose="020B0604020202020204" pitchFamily="34" charset="0"/>
              </a:rPr>
              <a:t>and </a:t>
            </a:r>
            <a:r>
              <a:rPr lang="en-GB" sz="2200" b="1" dirty="0">
                <a:solidFill>
                  <a:srgbClr val="7030A0"/>
                </a:solidFill>
                <a:latin typeface="Arial" panose="020B0604020202020204" pitchFamily="34" charset="0"/>
                <a:cs typeface="Arial" panose="020B0604020202020204" pitchFamily="34" charset="0"/>
              </a:rPr>
              <a:t>props to maintain focus and use supporting vocabulary </a:t>
            </a:r>
          </a:p>
          <a:p>
            <a:pPr marL="342900" lvl="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Be aware of </a:t>
            </a:r>
            <a:r>
              <a:rPr lang="en-GB" sz="2200" b="1" dirty="0">
                <a:solidFill>
                  <a:srgbClr val="7030A0"/>
                </a:solidFill>
                <a:latin typeface="Arial" panose="020B0604020202020204" pitchFamily="34" charset="0"/>
                <a:cs typeface="Arial" panose="020B0604020202020204" pitchFamily="34" charset="0"/>
              </a:rPr>
              <a:t>light source </a:t>
            </a:r>
            <a:r>
              <a:rPr lang="en-GB" sz="2200" dirty="0">
                <a:latin typeface="Arial" panose="020B0604020202020204" pitchFamily="34" charset="0"/>
                <a:cs typeface="Arial" panose="020B0604020202020204" pitchFamily="34" charset="0"/>
              </a:rPr>
              <a:t>in class</a:t>
            </a:r>
          </a:p>
          <a:p>
            <a:pPr marL="342900" lvl="0" indent="-342900">
              <a:buFont typeface="Arial" panose="020B0604020202020204" pitchFamily="34" charset="0"/>
              <a:buChar char="•"/>
            </a:pPr>
            <a:r>
              <a:rPr lang="en-GB" sz="2200" b="1" dirty="0">
                <a:solidFill>
                  <a:srgbClr val="7030A0"/>
                </a:solidFill>
                <a:latin typeface="Arial" panose="020B0604020202020204" pitchFamily="34" charset="0"/>
                <a:cs typeface="Arial" panose="020B0604020202020204" pitchFamily="34" charset="0"/>
              </a:rPr>
              <a:t>Use favourable seating </a:t>
            </a:r>
            <a:r>
              <a:rPr lang="en-GB" sz="2200" dirty="0">
                <a:latin typeface="Arial" panose="020B0604020202020204" pitchFamily="34" charset="0"/>
                <a:cs typeface="Arial" panose="020B0604020202020204" pitchFamily="34" charset="0"/>
              </a:rPr>
              <a:t>(front and facing speaker)</a:t>
            </a:r>
            <a:endParaRPr lang="en-GB" dirty="0"/>
          </a:p>
        </p:txBody>
      </p:sp>
    </p:spTree>
    <p:extLst>
      <p:ext uri="{BB962C8B-B14F-4D97-AF65-F5344CB8AC3E}">
        <p14:creationId xmlns:p14="http://schemas.microsoft.com/office/powerpoint/2010/main" val="254624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74F84-D1E7-B882-CA7A-4CD7E6D1C21A}"/>
              </a:ext>
            </a:extLst>
          </p:cNvPr>
          <p:cNvSpPr>
            <a:spLocks noGrp="1"/>
          </p:cNvSpPr>
          <p:nvPr>
            <p:ph type="title"/>
          </p:nvPr>
        </p:nvSpPr>
        <p:spPr/>
        <p:txBody>
          <a:bodyPr/>
          <a:lstStyle/>
          <a:p>
            <a:r>
              <a:rPr lang="en-GB" sz="4000" dirty="0">
                <a:latin typeface="Arial" panose="020B0604020202020204" pitchFamily="34" charset="0"/>
                <a:cs typeface="Arial" panose="020B0604020202020204" pitchFamily="34" charset="0"/>
              </a:rPr>
              <a:t>            </a:t>
            </a:r>
            <a:r>
              <a:rPr lang="en-GB" sz="3500" dirty="0">
                <a:latin typeface="Arial" panose="020B0604020202020204" pitchFamily="34" charset="0"/>
                <a:cs typeface="Arial" panose="020B0604020202020204" pitchFamily="34" charset="0"/>
              </a:rPr>
              <a:t>Adapting Your Communication</a:t>
            </a:r>
            <a:br>
              <a:rPr lang="en-GB" sz="3800" dirty="0">
                <a:latin typeface="Arial" panose="020B0604020202020204" pitchFamily="34" charset="0"/>
                <a:cs typeface="Arial" panose="020B0604020202020204" pitchFamily="34" charset="0"/>
              </a:rPr>
            </a:br>
            <a:endParaRPr lang="en-GB" sz="3800" dirty="0"/>
          </a:p>
        </p:txBody>
      </p:sp>
      <p:sp>
        <p:nvSpPr>
          <p:cNvPr id="3" name="Content Placeholder 2">
            <a:extLst>
              <a:ext uri="{FF2B5EF4-FFF2-40B4-BE49-F238E27FC236}">
                <a16:creationId xmlns:a16="http://schemas.microsoft.com/office/drawing/2014/main" id="{913F02C2-6396-2184-CD7D-FFF5FD49769D}"/>
              </a:ext>
            </a:extLst>
          </p:cNvPr>
          <p:cNvSpPr>
            <a:spLocks noGrp="1"/>
          </p:cNvSpPr>
          <p:nvPr>
            <p:ph idx="1"/>
          </p:nvPr>
        </p:nvSpPr>
        <p:spPr>
          <a:xfrm>
            <a:off x="628650" y="1253331"/>
            <a:ext cx="7401253" cy="4351338"/>
          </a:xfrm>
        </p:spPr>
        <p:txBody>
          <a:bodyPr/>
          <a:lstStyle/>
          <a:p>
            <a:pPr marL="342900" indent="-342900">
              <a:buFont typeface="Arial" panose="020B0604020202020204" pitchFamily="34" charset="0"/>
              <a:buChar char="•"/>
            </a:pPr>
            <a:r>
              <a:rPr lang="en-GB" sz="2000" b="1" dirty="0">
                <a:solidFill>
                  <a:srgbClr val="7030A0"/>
                </a:solidFill>
                <a:latin typeface="Arial" panose="020B0604020202020204" pitchFamily="34" charset="0"/>
                <a:cs typeface="Arial" panose="020B0604020202020204" pitchFamily="34" charset="0"/>
              </a:rPr>
              <a:t>Establish listening rules</a:t>
            </a:r>
          </a:p>
          <a:p>
            <a:pPr marL="342900" indent="-342900">
              <a:buFont typeface="Arial" panose="020B0604020202020204" pitchFamily="34" charset="0"/>
              <a:buChar char="•"/>
            </a:pPr>
            <a:r>
              <a:rPr lang="en-GB" sz="2000" b="1" dirty="0">
                <a:solidFill>
                  <a:srgbClr val="7030A0"/>
                </a:solidFill>
                <a:latin typeface="Arial" panose="020B0604020202020204" pitchFamily="34" charset="0"/>
                <a:cs typeface="Arial" panose="020B0604020202020204" pitchFamily="34" charset="0"/>
              </a:rPr>
              <a:t>Get the child’s attention </a:t>
            </a:r>
            <a:r>
              <a:rPr lang="en-GB" sz="2000" dirty="0">
                <a:latin typeface="Arial" panose="020B0604020202020204" pitchFamily="34" charset="0"/>
                <a:cs typeface="Arial" panose="020B0604020202020204" pitchFamily="34" charset="0"/>
              </a:rPr>
              <a:t>before you start speaking by using their name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Make sure the child can </a:t>
            </a:r>
            <a:r>
              <a:rPr lang="en-GB" sz="2000" b="1" dirty="0">
                <a:solidFill>
                  <a:srgbClr val="7030A0"/>
                </a:solidFill>
                <a:latin typeface="Arial" panose="020B0604020202020204" pitchFamily="34" charset="0"/>
                <a:cs typeface="Arial" panose="020B0604020202020204" pitchFamily="34" charset="0"/>
              </a:rPr>
              <a:t>see your face</a:t>
            </a:r>
            <a:r>
              <a:rPr lang="en-GB" sz="2000" dirty="0">
                <a:latin typeface="Arial" panose="020B0604020202020204" pitchFamily="34" charset="0"/>
                <a:cs typeface="Arial" panose="020B0604020202020204" pitchFamily="34" charset="0"/>
              </a:rPr>
              <a:t>, make eye contact and smile</a:t>
            </a:r>
          </a:p>
          <a:p>
            <a:pPr marL="342900" indent="-342900">
              <a:buFont typeface="Arial" panose="020B0604020202020204" pitchFamily="34" charset="0"/>
              <a:buChar char="•"/>
            </a:pPr>
            <a:r>
              <a:rPr lang="en-GB" sz="2000" b="1" dirty="0">
                <a:solidFill>
                  <a:srgbClr val="7030A0"/>
                </a:solidFill>
                <a:latin typeface="Arial" panose="020B0604020202020204" pitchFamily="34" charset="0"/>
                <a:cs typeface="Arial" panose="020B0604020202020204" pitchFamily="34" charset="0"/>
              </a:rPr>
              <a:t>Speak clearly, with normal intonation and rhythm </a:t>
            </a:r>
            <a:r>
              <a:rPr lang="en-GB" sz="2000" dirty="0">
                <a:latin typeface="Arial" panose="020B0604020202020204" pitchFamily="34" charset="0"/>
                <a:cs typeface="Arial" panose="020B0604020202020204" pitchFamily="34" charset="0"/>
              </a:rPr>
              <a:t>- don’t shout</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Start with simple language relating to what they are doing</a:t>
            </a:r>
          </a:p>
          <a:p>
            <a:pPr marL="342900" lvl="0" indent="-342900">
              <a:buFont typeface="Arial" panose="020B0604020202020204" pitchFamily="34" charset="0"/>
              <a:buChar char="•"/>
            </a:pPr>
            <a:r>
              <a:rPr lang="en-GB" sz="2000" b="1" dirty="0">
                <a:solidFill>
                  <a:srgbClr val="7030A0"/>
                </a:solidFill>
                <a:latin typeface="Arial" panose="020B0604020202020204" pitchFamily="34" charset="0"/>
                <a:cs typeface="Arial" panose="020B0604020202020204" pitchFamily="34" charset="0"/>
              </a:rPr>
              <a:t>Use short sentences or chunks of language that are supported with pictures or objects</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Begin with what they have said and </a:t>
            </a:r>
            <a:r>
              <a:rPr lang="en-GB" sz="2000" b="1" dirty="0">
                <a:solidFill>
                  <a:srgbClr val="7030A0"/>
                </a:solidFill>
                <a:latin typeface="Arial" panose="020B0604020202020204" pitchFamily="34" charset="0"/>
                <a:cs typeface="Arial" panose="020B0604020202020204" pitchFamily="34" charset="0"/>
              </a:rPr>
              <a:t>expand</a:t>
            </a:r>
            <a:r>
              <a:rPr lang="en-GB" sz="2000" dirty="0">
                <a:latin typeface="Arial" panose="020B0604020202020204" pitchFamily="34" charset="0"/>
                <a:cs typeface="Arial" panose="020B0604020202020204" pitchFamily="34" charset="0"/>
              </a:rPr>
              <a:t> on it. </a:t>
            </a:r>
            <a:r>
              <a:rPr lang="en-GB" sz="2000" b="1" dirty="0">
                <a:solidFill>
                  <a:srgbClr val="7030A0"/>
                </a:solidFill>
                <a:latin typeface="Arial" panose="020B0604020202020204" pitchFamily="34" charset="0"/>
                <a:cs typeface="Arial" panose="020B0604020202020204" pitchFamily="34" charset="0"/>
              </a:rPr>
              <a:t>Repeat when necessary</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If using more complex language always </a:t>
            </a:r>
            <a:r>
              <a:rPr lang="en-GB" sz="2000" b="1" dirty="0">
                <a:solidFill>
                  <a:srgbClr val="7030A0"/>
                </a:solidFill>
                <a:latin typeface="Arial" panose="020B0604020202020204" pitchFamily="34" charset="0"/>
                <a:cs typeface="Arial" panose="020B0604020202020204" pitchFamily="34" charset="0"/>
              </a:rPr>
              <a:t>give examples and context to support understanding </a:t>
            </a:r>
          </a:p>
          <a:p>
            <a:pPr marL="342900" indent="-342900">
              <a:buFont typeface="Arial" panose="020B0604020202020204" pitchFamily="34" charset="0"/>
              <a:buChar char="•"/>
            </a:pPr>
            <a:r>
              <a:rPr lang="en-GB" sz="2000" b="1" dirty="0">
                <a:solidFill>
                  <a:srgbClr val="7030A0"/>
                </a:solidFill>
                <a:latin typeface="Arial" panose="020B0604020202020204" pitchFamily="34" charset="0"/>
                <a:cs typeface="Arial" panose="020B0604020202020204" pitchFamily="34" charset="0"/>
              </a:rPr>
              <a:t>Check understanding using open-ended questions</a:t>
            </a:r>
          </a:p>
        </p:txBody>
      </p:sp>
    </p:spTree>
    <p:extLst>
      <p:ext uri="{BB962C8B-B14F-4D97-AF65-F5344CB8AC3E}">
        <p14:creationId xmlns:p14="http://schemas.microsoft.com/office/powerpoint/2010/main" val="22519926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plain background (003)  -  Read-Only  -  Compatibility Mode" id="{8CACC0C1-623F-4098-A26B-6B52A51CF146}" vid="{5B2ED323-D351-474F-A0AF-EABC6EA64E9D}"/>
    </a:ext>
  </a:extLst>
</a:theme>
</file>

<file path=docProps/app.xml><?xml version="1.0" encoding="utf-8"?>
<Properties xmlns="http://schemas.openxmlformats.org/officeDocument/2006/extended-properties" xmlns:vt="http://schemas.openxmlformats.org/officeDocument/2006/docPropsVTypes">
  <Template>Presentation3 plain background (003)</Template>
  <TotalTime>108</TotalTime>
  <Words>1183</Words>
  <Application>Microsoft Office PowerPoint</Application>
  <PresentationFormat>On-screen Show (4:3)</PresentationFormat>
  <Paragraphs>102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Supporting Children and Young People with Glue Ear</vt:lpstr>
      <vt:lpstr>          What Is ‘Glue Ear’?</vt:lpstr>
      <vt:lpstr>       What Is ‘Glue Ear’? </vt:lpstr>
      <vt:lpstr>      Signs Of ‘Glue Ear’ </vt:lpstr>
      <vt:lpstr>       Impact Of Glue Ear </vt:lpstr>
      <vt:lpstr>What to do? </vt:lpstr>
      <vt:lpstr>            What To Do Whilst Waiting? </vt:lpstr>
      <vt:lpstr>             Adapting The Environment </vt:lpstr>
      <vt:lpstr>            Adapting Your Communication </vt:lpstr>
      <vt:lpstr>        Providing Activities To Support: Listening, Language and Social and Emotional Development</vt:lpstr>
      <vt:lpstr>            Further Information </vt:lpstr>
      <vt:lpstr>              Further Information</vt:lpstr>
      <vt:lpstr>           Treatment For Glue Ear</vt:lpstr>
      <vt:lpstr>             Some Useful Terms</vt:lpstr>
      <vt:lpstr>            Need Further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Children and Young People with Glue Ear</dc:title>
  <dc:creator>Uday Thakrar</dc:creator>
  <cp:lastModifiedBy>Alicia Porter</cp:lastModifiedBy>
  <cp:revision>8</cp:revision>
  <dcterms:created xsi:type="dcterms:W3CDTF">2023-11-13T10:58:16Z</dcterms:created>
  <dcterms:modified xsi:type="dcterms:W3CDTF">2024-05-14T09:07:19Z</dcterms:modified>
</cp:coreProperties>
</file>